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99" r:id="rId2"/>
    <p:sldId id="312" r:id="rId3"/>
    <p:sldId id="297" r:id="rId4"/>
    <p:sldId id="300" r:id="rId5"/>
    <p:sldId id="298" r:id="rId6"/>
    <p:sldId id="256" r:id="rId7"/>
    <p:sldId id="295" r:id="rId8"/>
    <p:sldId id="296" r:id="rId9"/>
    <p:sldId id="257" r:id="rId10"/>
    <p:sldId id="320" r:id="rId11"/>
    <p:sldId id="321" r:id="rId12"/>
    <p:sldId id="261" r:id="rId13"/>
    <p:sldId id="260" r:id="rId14"/>
    <p:sldId id="322" r:id="rId15"/>
    <p:sldId id="313" r:id="rId16"/>
    <p:sldId id="314" r:id="rId17"/>
    <p:sldId id="315" r:id="rId18"/>
    <p:sldId id="262" r:id="rId19"/>
    <p:sldId id="263" r:id="rId20"/>
    <p:sldId id="270" r:id="rId21"/>
    <p:sldId id="268" r:id="rId22"/>
    <p:sldId id="269" r:id="rId23"/>
    <p:sldId id="271" r:id="rId24"/>
    <p:sldId id="316" r:id="rId25"/>
    <p:sldId id="272" r:id="rId26"/>
    <p:sldId id="323" r:id="rId27"/>
    <p:sldId id="317" r:id="rId28"/>
    <p:sldId id="273" r:id="rId29"/>
    <p:sldId id="275" r:id="rId30"/>
    <p:sldId id="277" r:id="rId31"/>
    <p:sldId id="278" r:id="rId32"/>
    <p:sldId id="279" r:id="rId33"/>
    <p:sldId id="307" r:id="rId34"/>
    <p:sldId id="308" r:id="rId35"/>
    <p:sldId id="309" r:id="rId36"/>
    <p:sldId id="310" r:id="rId37"/>
    <p:sldId id="324" r:id="rId38"/>
    <p:sldId id="319" r:id="rId39"/>
    <p:sldId id="282" r:id="rId40"/>
    <p:sldId id="285" r:id="rId41"/>
    <p:sldId id="283" r:id="rId42"/>
    <p:sldId id="284" r:id="rId43"/>
    <p:sldId id="311" r:id="rId44"/>
    <p:sldId id="287" r:id="rId45"/>
    <p:sldId id="288" r:id="rId46"/>
    <p:sldId id="326" r:id="rId47"/>
    <p:sldId id="325" r:id="rId48"/>
    <p:sldId id="289" r:id="rId49"/>
    <p:sldId id="290" r:id="rId50"/>
    <p:sldId id="291" r:id="rId51"/>
    <p:sldId id="292" r:id="rId52"/>
    <p:sldId id="318" r:id="rId53"/>
    <p:sldId id="293" r:id="rId54"/>
    <p:sldId id="294" r:id="rId55"/>
    <p:sldId id="302" r:id="rId56"/>
    <p:sldId id="303" r:id="rId57"/>
    <p:sldId id="304" r:id="rId58"/>
    <p:sldId id="305" r:id="rId59"/>
    <p:sldId id="306" r:id="rId6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3030"/>
    <a:srgbClr val="BAE3FC"/>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10.jpg>
</file>

<file path=ppt/media/image11.jpg>
</file>

<file path=ppt/media/image12.jpg>
</file>

<file path=ppt/media/image13.png>
</file>

<file path=ppt/media/image14.jpg>
</file>

<file path=ppt/media/image2.pn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E0AC702-5163-452E-A169-C633B08E9F11}" type="datetimeFigureOut">
              <a:rPr lang="en-IN" smtClean="0"/>
              <a:t>09-03-2023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C4DFA77-A32B-4AF6-9AE1-D2B8B6F01E68}"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64635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0AC702-5163-452E-A169-C633B08E9F11}" type="datetimeFigureOut">
              <a:rPr lang="en-IN" smtClean="0"/>
              <a:t>09-03-2023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C4DFA77-A32B-4AF6-9AE1-D2B8B6F01E68}" type="slidenum">
              <a:rPr lang="en-IN" smtClean="0"/>
              <a:t>‹#›</a:t>
            </a:fld>
            <a:endParaRPr lang="en-IN"/>
          </a:p>
        </p:txBody>
      </p:sp>
    </p:spTree>
    <p:extLst>
      <p:ext uri="{BB962C8B-B14F-4D97-AF65-F5344CB8AC3E}">
        <p14:creationId xmlns:p14="http://schemas.microsoft.com/office/powerpoint/2010/main" val="5290345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0AC702-5163-452E-A169-C633B08E9F11}" type="datetimeFigureOut">
              <a:rPr lang="en-IN" smtClean="0"/>
              <a:t>09-03-2023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C4DFA77-A32B-4AF6-9AE1-D2B8B6F01E68}" type="slidenum">
              <a:rPr lang="en-IN" smtClean="0"/>
              <a:t>‹#›</a:t>
            </a:fld>
            <a:endParaRPr lang="en-IN"/>
          </a:p>
        </p:txBody>
      </p:sp>
    </p:spTree>
    <p:extLst>
      <p:ext uri="{BB962C8B-B14F-4D97-AF65-F5344CB8AC3E}">
        <p14:creationId xmlns:p14="http://schemas.microsoft.com/office/powerpoint/2010/main" val="24827695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0AC702-5163-452E-A169-C633B08E9F11}" type="datetimeFigureOut">
              <a:rPr lang="en-IN" smtClean="0"/>
              <a:t>09-03-2023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C4DFA77-A32B-4AF6-9AE1-D2B8B6F01E68}" type="slidenum">
              <a:rPr lang="en-IN" smtClean="0"/>
              <a:t>‹#›</a:t>
            </a:fld>
            <a:endParaRPr lang="en-IN"/>
          </a:p>
        </p:txBody>
      </p:sp>
    </p:spTree>
    <p:extLst>
      <p:ext uri="{BB962C8B-B14F-4D97-AF65-F5344CB8AC3E}">
        <p14:creationId xmlns:p14="http://schemas.microsoft.com/office/powerpoint/2010/main" val="35524098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E0AC702-5163-452E-A169-C633B08E9F11}" type="datetimeFigureOut">
              <a:rPr lang="en-IN" smtClean="0"/>
              <a:t>09-03-2023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C4DFA77-A32B-4AF6-9AE1-D2B8B6F01E68}"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78888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E0AC702-5163-452E-A169-C633B08E9F11}" type="datetimeFigureOut">
              <a:rPr lang="en-IN" smtClean="0"/>
              <a:t>09-03-2023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C4DFA77-A32B-4AF6-9AE1-D2B8B6F01E68}" type="slidenum">
              <a:rPr lang="en-IN" smtClean="0"/>
              <a:t>‹#›</a:t>
            </a:fld>
            <a:endParaRPr lang="en-IN"/>
          </a:p>
        </p:txBody>
      </p:sp>
    </p:spTree>
    <p:extLst>
      <p:ext uri="{BB962C8B-B14F-4D97-AF65-F5344CB8AC3E}">
        <p14:creationId xmlns:p14="http://schemas.microsoft.com/office/powerpoint/2010/main" val="35370943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E0AC702-5163-452E-A169-C633B08E9F11}" type="datetimeFigureOut">
              <a:rPr lang="en-IN" smtClean="0"/>
              <a:t>09-03-2023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C4DFA77-A32B-4AF6-9AE1-D2B8B6F01E68}" type="slidenum">
              <a:rPr lang="en-IN" smtClean="0"/>
              <a:t>‹#›</a:t>
            </a:fld>
            <a:endParaRPr lang="en-IN"/>
          </a:p>
        </p:txBody>
      </p:sp>
    </p:spTree>
    <p:extLst>
      <p:ext uri="{BB962C8B-B14F-4D97-AF65-F5344CB8AC3E}">
        <p14:creationId xmlns:p14="http://schemas.microsoft.com/office/powerpoint/2010/main" val="795827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E0AC702-5163-452E-A169-C633B08E9F11}" type="datetimeFigureOut">
              <a:rPr lang="en-IN" smtClean="0"/>
              <a:t>09-03-2023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C4DFA77-A32B-4AF6-9AE1-D2B8B6F01E68}" type="slidenum">
              <a:rPr lang="en-IN" smtClean="0"/>
              <a:t>‹#›</a:t>
            </a:fld>
            <a:endParaRPr lang="en-IN"/>
          </a:p>
        </p:txBody>
      </p:sp>
    </p:spTree>
    <p:extLst>
      <p:ext uri="{BB962C8B-B14F-4D97-AF65-F5344CB8AC3E}">
        <p14:creationId xmlns:p14="http://schemas.microsoft.com/office/powerpoint/2010/main" val="32931439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E0AC702-5163-452E-A169-C633B08E9F11}" type="datetimeFigureOut">
              <a:rPr lang="en-IN" smtClean="0"/>
              <a:t>09-03-2023</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2C4DFA77-A32B-4AF6-9AE1-D2B8B6F01E68}" type="slidenum">
              <a:rPr lang="en-IN" smtClean="0"/>
              <a:t>‹#›</a:t>
            </a:fld>
            <a:endParaRPr lang="en-IN"/>
          </a:p>
        </p:txBody>
      </p:sp>
    </p:spTree>
    <p:extLst>
      <p:ext uri="{BB962C8B-B14F-4D97-AF65-F5344CB8AC3E}">
        <p14:creationId xmlns:p14="http://schemas.microsoft.com/office/powerpoint/2010/main" val="15568127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6E0AC702-5163-452E-A169-C633B08E9F11}" type="datetimeFigureOut">
              <a:rPr lang="en-IN" smtClean="0"/>
              <a:t>09-03-2023</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2C4DFA77-A32B-4AF6-9AE1-D2B8B6F01E68}" type="slidenum">
              <a:rPr lang="en-IN" smtClean="0"/>
              <a:t>‹#›</a:t>
            </a:fld>
            <a:endParaRPr lang="en-IN"/>
          </a:p>
        </p:txBody>
      </p:sp>
    </p:spTree>
    <p:extLst>
      <p:ext uri="{BB962C8B-B14F-4D97-AF65-F5344CB8AC3E}">
        <p14:creationId xmlns:p14="http://schemas.microsoft.com/office/powerpoint/2010/main" val="37943789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E0AC702-5163-452E-A169-C633B08E9F11}" type="datetimeFigureOut">
              <a:rPr lang="en-IN" smtClean="0"/>
              <a:t>09-03-2023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C4DFA77-A32B-4AF6-9AE1-D2B8B6F01E68}" type="slidenum">
              <a:rPr lang="en-IN" smtClean="0"/>
              <a:t>‹#›</a:t>
            </a:fld>
            <a:endParaRPr lang="en-IN"/>
          </a:p>
        </p:txBody>
      </p:sp>
    </p:spTree>
    <p:extLst>
      <p:ext uri="{BB962C8B-B14F-4D97-AF65-F5344CB8AC3E}">
        <p14:creationId xmlns:p14="http://schemas.microsoft.com/office/powerpoint/2010/main" val="22373773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E0AC702-5163-452E-A169-C633B08E9F11}" type="datetimeFigureOut">
              <a:rPr lang="en-IN" smtClean="0"/>
              <a:t>09-03-2023</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2C4DFA77-A32B-4AF6-9AE1-D2B8B6F01E68}"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395885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3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670AC-3094-4AF6-2C86-949C885C5EB7}"/>
              </a:ext>
            </a:extLst>
          </p:cNvPr>
          <p:cNvSpPr>
            <a:spLocks noGrp="1"/>
          </p:cNvSpPr>
          <p:nvPr>
            <p:ph type="title"/>
          </p:nvPr>
        </p:nvSpPr>
        <p:spPr/>
        <p:txBody>
          <a:bodyPr/>
          <a:lstStyle/>
          <a:p>
            <a:endParaRPr lang="en-IN" dirty="0"/>
          </a:p>
        </p:txBody>
      </p:sp>
      <p:pic>
        <p:nvPicPr>
          <p:cNvPr id="6" name="Content Placeholder 5">
            <a:extLst>
              <a:ext uri="{FF2B5EF4-FFF2-40B4-BE49-F238E27FC236}">
                <a16:creationId xmlns:a16="http://schemas.microsoft.com/office/drawing/2014/main" id="{9DC3F9F1-7452-611B-E3A4-80CEAE318A2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78658"/>
            <a:ext cx="12192000" cy="6779341"/>
          </a:xfrm>
        </p:spPr>
      </p:pic>
    </p:spTree>
    <p:extLst>
      <p:ext uri="{BB962C8B-B14F-4D97-AF65-F5344CB8AC3E}">
        <p14:creationId xmlns:p14="http://schemas.microsoft.com/office/powerpoint/2010/main" val="14489401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686F2-3B64-6649-DBDB-4EA87007057F}"/>
              </a:ext>
            </a:extLst>
          </p:cNvPr>
          <p:cNvSpPr>
            <a:spLocks noGrp="1"/>
          </p:cNvSpPr>
          <p:nvPr>
            <p:ph type="title"/>
          </p:nvPr>
        </p:nvSpPr>
        <p:spPr/>
        <p:txBody>
          <a:bodyPr/>
          <a:lstStyle/>
          <a:p>
            <a:r>
              <a:rPr lang="en-IN" b="1" dirty="0">
                <a:effectLst>
                  <a:outerShdw blurRad="38100" dist="38100" dir="2700000" algn="tl">
                    <a:srgbClr val="000000">
                      <a:alpha val="43137"/>
                    </a:srgbClr>
                  </a:outerShdw>
                </a:effectLst>
              </a:rPr>
              <a:t>Risk factors</a:t>
            </a:r>
          </a:p>
        </p:txBody>
      </p:sp>
      <p:sp>
        <p:nvSpPr>
          <p:cNvPr id="3" name="Content Placeholder 2">
            <a:extLst>
              <a:ext uri="{FF2B5EF4-FFF2-40B4-BE49-F238E27FC236}">
                <a16:creationId xmlns:a16="http://schemas.microsoft.com/office/drawing/2014/main" id="{06A1CC17-D86F-ADA4-FA29-FF464CB4151A}"/>
              </a:ext>
            </a:extLst>
          </p:cNvPr>
          <p:cNvSpPr>
            <a:spLocks noGrp="1"/>
          </p:cNvSpPr>
          <p:nvPr>
            <p:ph idx="1"/>
          </p:nvPr>
        </p:nvSpPr>
        <p:spPr/>
        <p:txBody>
          <a:bodyPr>
            <a:noAutofit/>
          </a:bodyPr>
          <a:lstStyle/>
          <a:p>
            <a:pPr marL="342900" lvl="0" indent="-342900">
              <a:lnSpc>
                <a:spcPct val="107000"/>
              </a:lnSpc>
              <a:buFont typeface="Symbol" panose="05050102010706020507" pitchFamily="18" charset="2"/>
              <a:buChar char=""/>
            </a:pPr>
            <a:r>
              <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rPr>
              <a:t>Genetic basis</a:t>
            </a:r>
          </a:p>
          <a:p>
            <a:pPr marL="342900" lvl="0" indent="-342900">
              <a:lnSpc>
                <a:spcPct val="107000"/>
              </a:lnSpc>
              <a:buFont typeface="Symbol" panose="05050102010706020507" pitchFamily="18" charset="2"/>
              <a:buChar char=""/>
            </a:pPr>
            <a:r>
              <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rPr>
              <a:t>Close contact with someone who has active TB.</a:t>
            </a:r>
          </a:p>
          <a:p>
            <a:pPr marL="342900" lvl="0" indent="-342900">
              <a:lnSpc>
                <a:spcPct val="107000"/>
              </a:lnSpc>
              <a:buFont typeface="Symbol" panose="05050102010706020507" pitchFamily="18" charset="2"/>
              <a:buChar char=""/>
            </a:pPr>
            <a:r>
              <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rPr>
              <a:t>Residence in overcrowded, substandard housing or institution (e.g. long term patients, psychiatric patients)</a:t>
            </a:r>
          </a:p>
          <a:p>
            <a:pPr marL="342900" lvl="0" indent="-342900">
              <a:lnSpc>
                <a:spcPct val="107000"/>
              </a:lnSpc>
              <a:spcAft>
                <a:spcPts val="800"/>
              </a:spcAft>
              <a:buFont typeface="Symbol" panose="05050102010706020507" pitchFamily="18" charset="2"/>
              <a:buChar char=""/>
            </a:pPr>
            <a:r>
              <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rPr>
              <a:t>Immunocompromised status (e.g., HIV infection, cancer, transplanted organ and prolonged high-dose corticosteroid therapy</a:t>
            </a:r>
          </a:p>
          <a:p>
            <a:pPr>
              <a:buFont typeface="Arial" panose="020B0604020202020204" pitchFamily="34" charset="0"/>
              <a:buChar char="•"/>
            </a:pPr>
            <a:r>
              <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rPr>
              <a:t>  Patient with pre-existing medical condition including diabetes, chronic renal failure, silicosis and malnourishment</a:t>
            </a:r>
            <a:endParaRPr lang="en-IN" sz="2800" dirty="0">
              <a:solidFill>
                <a:schemeClr val="tx1"/>
              </a:solidFill>
            </a:endParaRPr>
          </a:p>
        </p:txBody>
      </p:sp>
    </p:spTree>
    <p:extLst>
      <p:ext uri="{BB962C8B-B14F-4D97-AF65-F5344CB8AC3E}">
        <p14:creationId xmlns:p14="http://schemas.microsoft.com/office/powerpoint/2010/main" val="13960553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C8345-18D0-A6AF-D404-F66002A3C211}"/>
              </a:ext>
            </a:extLst>
          </p:cNvPr>
          <p:cNvSpPr>
            <a:spLocks noGrp="1"/>
          </p:cNvSpPr>
          <p:nvPr>
            <p:ph type="title"/>
          </p:nvPr>
        </p:nvSpPr>
        <p:spPr/>
        <p:txBody>
          <a:bodyPr/>
          <a:lstStyle/>
          <a:p>
            <a:r>
              <a:rPr lang="en-IN" dirty="0" err="1"/>
              <a:t>Contd</a:t>
            </a:r>
            <a:r>
              <a:rPr lang="en-IN" dirty="0"/>
              <a:t> of risk factors</a:t>
            </a:r>
          </a:p>
        </p:txBody>
      </p:sp>
      <p:sp>
        <p:nvSpPr>
          <p:cNvPr id="3" name="Content Placeholder 2">
            <a:extLst>
              <a:ext uri="{FF2B5EF4-FFF2-40B4-BE49-F238E27FC236}">
                <a16:creationId xmlns:a16="http://schemas.microsoft.com/office/drawing/2014/main" id="{A1D48A17-AAB2-2D7C-25B4-A3B9B6DA136A}"/>
              </a:ext>
            </a:extLst>
          </p:cNvPr>
          <p:cNvSpPr>
            <a:spLocks noGrp="1"/>
          </p:cNvSpPr>
          <p:nvPr>
            <p:ph idx="1"/>
          </p:nvPr>
        </p:nvSpPr>
        <p:spPr/>
        <p:txBody>
          <a:bodyPr>
            <a:normAutofit/>
          </a:bodyPr>
          <a:lstStyle/>
          <a:p>
            <a:pPr marL="342900" lvl="0" indent="-342900">
              <a:lnSpc>
                <a:spcPct val="107000"/>
              </a:lnSpc>
              <a:buFont typeface="Symbol" panose="05050102010706020507" pitchFamily="18" charset="2"/>
              <a:buChar char=""/>
            </a:pPr>
            <a:r>
              <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rPr>
              <a:t>Immigrants from other countries with high incidence of TB (Southeast Asia)</a:t>
            </a:r>
          </a:p>
          <a:p>
            <a:pPr marL="342900" lvl="0" indent="-342900">
              <a:lnSpc>
                <a:spcPct val="107000"/>
              </a:lnSpc>
              <a:buFont typeface="Symbol" panose="05050102010706020507" pitchFamily="18" charset="2"/>
              <a:buChar char=""/>
            </a:pPr>
            <a:r>
              <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rPr>
              <a:t>Lacking adequate health care (homeless, improvised, children)</a:t>
            </a:r>
          </a:p>
          <a:p>
            <a:pPr marL="342900" lvl="0" indent="-342900">
              <a:lnSpc>
                <a:spcPct val="107000"/>
              </a:lnSpc>
              <a:buFont typeface="Symbol" panose="05050102010706020507" pitchFamily="18" charset="2"/>
              <a:buChar char=""/>
            </a:pPr>
            <a:r>
              <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rPr>
              <a:t>Being health care worker performing high risk activities.</a:t>
            </a:r>
          </a:p>
          <a:p>
            <a:pPr marL="342900" lvl="0" indent="-342900">
              <a:lnSpc>
                <a:spcPct val="107000"/>
              </a:lnSpc>
              <a:spcAft>
                <a:spcPts val="800"/>
              </a:spcAft>
              <a:buFont typeface="Symbol" panose="05050102010706020507" pitchFamily="18" charset="2"/>
              <a:buChar char=""/>
            </a:pPr>
            <a:r>
              <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rPr>
              <a:t>Substance abuse</a:t>
            </a:r>
          </a:p>
          <a:p>
            <a:endParaRPr lang="en-IN" sz="2800" dirty="0">
              <a:solidFill>
                <a:schemeClr val="tx1"/>
              </a:solidFill>
            </a:endParaRPr>
          </a:p>
        </p:txBody>
      </p:sp>
    </p:spTree>
    <p:extLst>
      <p:ext uri="{BB962C8B-B14F-4D97-AF65-F5344CB8AC3E}">
        <p14:creationId xmlns:p14="http://schemas.microsoft.com/office/powerpoint/2010/main" val="2491890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7E078-C976-C366-0A82-C30038B420B0}"/>
              </a:ext>
            </a:extLst>
          </p:cNvPr>
          <p:cNvSpPr>
            <a:spLocks noGrp="1"/>
          </p:cNvSpPr>
          <p:nvPr>
            <p:ph type="title"/>
          </p:nvPr>
        </p:nvSpPr>
        <p:spPr>
          <a:xfrm>
            <a:off x="491614" y="127819"/>
            <a:ext cx="11533238" cy="1639039"/>
          </a:xfrm>
        </p:spPr>
        <p:txBody>
          <a:bodyPr>
            <a:normAutofit fontScale="90000"/>
          </a:bodyPr>
          <a:lstStyle/>
          <a:p>
            <a:pPr algn="just">
              <a:lnSpc>
                <a:spcPct val="107000"/>
              </a:lnSpc>
              <a:spcAft>
                <a:spcPts val="800"/>
              </a:spcAft>
            </a:pPr>
            <a:r>
              <a:rPr lang="en-IN" sz="1800" b="1" dirty="0">
                <a:effectLst/>
                <a:latin typeface="Calibri" panose="020F0502020204030204" pitchFamily="34" charset="0"/>
                <a:ea typeface="Calibri" panose="020F0502020204030204" pitchFamily="34" charset="0"/>
                <a:cs typeface="Cordia New" panose="020B0304020202020204" pitchFamily="34" charset="-34"/>
              </a:rPr>
              <a:t> </a:t>
            </a:r>
            <a:br>
              <a:rPr lang="en-IN" sz="1800" b="1" dirty="0">
                <a:effectLst/>
                <a:latin typeface="Calibri" panose="020F0502020204030204" pitchFamily="34" charset="0"/>
                <a:ea typeface="Calibri" panose="020F0502020204030204" pitchFamily="34" charset="0"/>
                <a:cs typeface="Cordia New" panose="020B0304020202020204" pitchFamily="34" charset="-34"/>
              </a:rPr>
            </a:br>
            <a:br>
              <a:rPr lang="en-IN" sz="1800" b="1" dirty="0">
                <a:effectLst/>
                <a:latin typeface="Calibri" panose="020F0502020204030204" pitchFamily="34" charset="0"/>
                <a:ea typeface="Calibri" panose="020F0502020204030204" pitchFamily="34" charset="0"/>
                <a:cs typeface="Cordia New" panose="020B0304020202020204" pitchFamily="34" charset="-34"/>
              </a:rPr>
            </a:br>
            <a:br>
              <a:rPr lang="en-IN" sz="1800" b="1" dirty="0">
                <a:effectLst/>
                <a:latin typeface="Calibri" panose="020F0502020204030204" pitchFamily="34" charset="0"/>
                <a:ea typeface="Calibri" panose="020F0502020204030204" pitchFamily="34" charset="0"/>
                <a:cs typeface="Cordia New" panose="020B0304020202020204" pitchFamily="34" charset="-34"/>
              </a:rPr>
            </a:br>
            <a:br>
              <a:rPr lang="en-IN" sz="1800" b="1" dirty="0">
                <a:effectLst/>
                <a:latin typeface="Calibri" panose="020F0502020204030204" pitchFamily="34" charset="0"/>
                <a:ea typeface="Calibri" panose="020F0502020204030204" pitchFamily="34" charset="0"/>
                <a:cs typeface="Cordia New" panose="020B0304020202020204" pitchFamily="34" charset="-34"/>
              </a:rPr>
            </a:br>
            <a:br>
              <a:rPr lang="en-IN" sz="1800" b="1" dirty="0">
                <a:effectLst/>
                <a:latin typeface="Calibri" panose="020F0502020204030204" pitchFamily="34" charset="0"/>
                <a:ea typeface="Calibri" panose="020F0502020204030204" pitchFamily="34" charset="0"/>
                <a:cs typeface="Cordia New" panose="020B0304020202020204" pitchFamily="34" charset="-34"/>
              </a:rPr>
            </a:br>
            <a:br>
              <a:rPr lang="en-IN" sz="1800" b="1" dirty="0">
                <a:effectLst/>
                <a:latin typeface="Calibri" panose="020F0502020204030204" pitchFamily="34" charset="0"/>
                <a:ea typeface="Calibri" panose="020F0502020204030204" pitchFamily="34" charset="0"/>
                <a:cs typeface="Cordia New" panose="020B0304020202020204" pitchFamily="34" charset="-34"/>
              </a:rPr>
            </a:br>
            <a:br>
              <a:rPr lang="en-IN" sz="1800" b="1" dirty="0">
                <a:effectLst/>
                <a:latin typeface="Calibri" panose="020F0502020204030204" pitchFamily="34" charset="0"/>
                <a:ea typeface="Calibri" panose="020F0502020204030204" pitchFamily="34" charset="0"/>
                <a:cs typeface="Cordia New" panose="020B0304020202020204" pitchFamily="34" charset="-34"/>
              </a:rPr>
            </a:br>
            <a:r>
              <a:rPr lang="en-IN" b="1" dirty="0">
                <a:solidFill>
                  <a:schemeClr val="tx1"/>
                </a:solidFill>
                <a:effectLst/>
                <a:latin typeface="Calibri" panose="020F0502020204030204" pitchFamily="34" charset="0"/>
                <a:ea typeface="Calibri" panose="020F0502020204030204" pitchFamily="34" charset="0"/>
                <a:cs typeface="Cordia New" panose="020B0304020202020204" pitchFamily="34" charset="-34"/>
              </a:rPr>
              <a:t>Reasons for increasing incidence of Tuberculosis:</a:t>
            </a:r>
            <a:endParaRPr lang="en-IN" b="1" dirty="0"/>
          </a:p>
        </p:txBody>
      </p:sp>
      <p:graphicFrame>
        <p:nvGraphicFramePr>
          <p:cNvPr id="4" name="Content Placeholder 3">
            <a:extLst>
              <a:ext uri="{FF2B5EF4-FFF2-40B4-BE49-F238E27FC236}">
                <a16:creationId xmlns:a16="http://schemas.microsoft.com/office/drawing/2014/main" id="{CCD5F240-9DD8-3610-8B6A-9C89DFF151A5}"/>
              </a:ext>
            </a:extLst>
          </p:cNvPr>
          <p:cNvGraphicFramePr>
            <a:graphicFrameLocks noGrp="1"/>
          </p:cNvGraphicFramePr>
          <p:nvPr>
            <p:ph idx="1"/>
            <p:extLst>
              <p:ext uri="{D42A27DB-BD31-4B8C-83A1-F6EECF244321}">
                <p14:modId xmlns:p14="http://schemas.microsoft.com/office/powerpoint/2010/main" val="1140319522"/>
              </p:ext>
            </p:extLst>
          </p:nvPr>
        </p:nvGraphicFramePr>
        <p:xfrm>
          <a:off x="619432" y="1766858"/>
          <a:ext cx="10992465" cy="4330510"/>
        </p:xfrm>
        <a:graphic>
          <a:graphicData uri="http://schemas.openxmlformats.org/drawingml/2006/table">
            <a:tbl>
              <a:tblPr firstRow="1" firstCol="1" bandRow="1">
                <a:tableStyleId>{5DA37D80-6434-44D0-A028-1B22A696006F}</a:tableStyleId>
              </a:tblPr>
              <a:tblGrid>
                <a:gridCol w="5682196">
                  <a:extLst>
                    <a:ext uri="{9D8B030D-6E8A-4147-A177-3AD203B41FA5}">
                      <a16:colId xmlns:a16="http://schemas.microsoft.com/office/drawing/2014/main" val="487547187"/>
                    </a:ext>
                  </a:extLst>
                </a:gridCol>
                <a:gridCol w="5310269">
                  <a:extLst>
                    <a:ext uri="{9D8B030D-6E8A-4147-A177-3AD203B41FA5}">
                      <a16:colId xmlns:a16="http://schemas.microsoft.com/office/drawing/2014/main" val="1439707188"/>
                    </a:ext>
                  </a:extLst>
                </a:gridCol>
              </a:tblGrid>
              <a:tr h="746136">
                <a:tc>
                  <a:txBody>
                    <a:bodyPr/>
                    <a:lstStyle/>
                    <a:p>
                      <a:pPr>
                        <a:lnSpc>
                          <a:spcPct val="107000"/>
                        </a:lnSpc>
                        <a:spcAft>
                          <a:spcPts val="800"/>
                        </a:spcAft>
                      </a:pPr>
                      <a:r>
                        <a:rPr lang="en-IN" sz="3000" b="1" dirty="0">
                          <a:effectLst/>
                        </a:rPr>
                        <a:t>Developed countries</a:t>
                      </a:r>
                      <a:endParaRPr lang="en-IN" sz="3000" b="1" dirty="0">
                        <a:effectLst/>
                        <a:latin typeface="Calibri" panose="020F0502020204030204" pitchFamily="34" charset="0"/>
                        <a:ea typeface="Calibri" panose="020F0502020204030204" pitchFamily="34" charset="0"/>
                        <a:cs typeface="Cordia New" panose="020B0304020202020204" pitchFamily="34" charset="-34"/>
                      </a:endParaRPr>
                    </a:p>
                  </a:txBody>
                  <a:tcPr marL="68580" marR="68580" marT="0" marB="0"/>
                </a:tc>
                <a:tc>
                  <a:txBody>
                    <a:bodyPr/>
                    <a:lstStyle/>
                    <a:p>
                      <a:pPr>
                        <a:lnSpc>
                          <a:spcPct val="107000"/>
                        </a:lnSpc>
                        <a:spcAft>
                          <a:spcPts val="800"/>
                        </a:spcAft>
                      </a:pPr>
                      <a:r>
                        <a:rPr lang="en-IN" sz="3000" b="1" dirty="0">
                          <a:effectLst/>
                        </a:rPr>
                        <a:t>     Developing countries</a:t>
                      </a:r>
                      <a:endParaRPr lang="en-IN" sz="3000" b="1" dirty="0">
                        <a:effectLst/>
                        <a:latin typeface="Calibri" panose="020F0502020204030204" pitchFamily="34" charset="0"/>
                        <a:ea typeface="Calibri" panose="020F0502020204030204" pitchFamily="34" charset="0"/>
                        <a:cs typeface="Cordia New" panose="020B0304020202020204" pitchFamily="34" charset="-34"/>
                      </a:endParaRPr>
                    </a:p>
                  </a:txBody>
                  <a:tcPr marL="68580" marR="68580" marT="0" marB="0"/>
                </a:tc>
                <a:extLst>
                  <a:ext uri="{0D108BD9-81ED-4DB2-BD59-A6C34878D82A}">
                    <a16:rowId xmlns:a16="http://schemas.microsoft.com/office/drawing/2014/main" val="631916498"/>
                  </a:ext>
                </a:extLst>
              </a:tr>
              <a:tr h="908881">
                <a:tc>
                  <a:txBody>
                    <a:bodyPr/>
                    <a:lstStyle/>
                    <a:p>
                      <a:pPr marL="342900" lvl="0" indent="-342900">
                        <a:lnSpc>
                          <a:spcPct val="107000"/>
                        </a:lnSpc>
                        <a:buFont typeface="+mj-lt"/>
                        <a:buAutoNum type="arabicPeriod"/>
                      </a:pPr>
                      <a:r>
                        <a:rPr lang="en-IN" sz="3000" b="0" dirty="0">
                          <a:effectLst/>
                        </a:rPr>
                        <a:t>Immigration from high prevalence areas</a:t>
                      </a:r>
                      <a:endParaRPr lang="en-IN" sz="3000" b="0" dirty="0">
                        <a:effectLst/>
                        <a:latin typeface="Calibri" panose="020F0502020204030204" pitchFamily="34" charset="0"/>
                        <a:ea typeface="Calibri" panose="020F0502020204030204" pitchFamily="34" charset="0"/>
                        <a:cs typeface="Cordia New" panose="020B0304020202020204" pitchFamily="34" charset="-34"/>
                      </a:endParaRPr>
                    </a:p>
                  </a:txBody>
                  <a:tcPr marL="68580" marR="68580" marT="0" marB="0"/>
                </a:tc>
                <a:tc>
                  <a:txBody>
                    <a:bodyPr/>
                    <a:lstStyle/>
                    <a:p>
                      <a:pPr marL="0" lvl="0" indent="0">
                        <a:lnSpc>
                          <a:spcPct val="107000"/>
                        </a:lnSpc>
                        <a:spcAft>
                          <a:spcPts val="800"/>
                        </a:spcAft>
                        <a:buFont typeface="+mj-lt"/>
                        <a:buNone/>
                      </a:pPr>
                      <a:r>
                        <a:rPr lang="en-IN" sz="3000" b="0" dirty="0">
                          <a:effectLst/>
                        </a:rPr>
                        <a:t>     1. Ineffective control program</a:t>
                      </a:r>
                      <a:endParaRPr lang="en-IN" sz="3000" b="0" dirty="0">
                        <a:effectLst/>
                        <a:latin typeface="Calibri" panose="020F0502020204030204" pitchFamily="34" charset="0"/>
                        <a:ea typeface="Calibri" panose="020F0502020204030204" pitchFamily="34" charset="0"/>
                        <a:cs typeface="Cordia New" panose="020B0304020202020204" pitchFamily="34" charset="-34"/>
                      </a:endParaRPr>
                    </a:p>
                  </a:txBody>
                  <a:tcPr marL="68580" marR="68580" marT="0" marB="0"/>
                </a:tc>
                <a:extLst>
                  <a:ext uri="{0D108BD9-81ED-4DB2-BD59-A6C34878D82A}">
                    <a16:rowId xmlns:a16="http://schemas.microsoft.com/office/drawing/2014/main" val="3946409578"/>
                  </a:ext>
                </a:extLst>
              </a:tr>
              <a:tr h="888796">
                <a:tc>
                  <a:txBody>
                    <a:bodyPr/>
                    <a:lstStyle/>
                    <a:p>
                      <a:pPr marL="0" lvl="0" indent="0">
                        <a:lnSpc>
                          <a:spcPct val="107000"/>
                        </a:lnSpc>
                        <a:spcAft>
                          <a:spcPts val="800"/>
                        </a:spcAft>
                        <a:buFont typeface="+mj-lt"/>
                        <a:buNone/>
                      </a:pPr>
                      <a:r>
                        <a:rPr lang="en-IN" sz="3000" b="0" dirty="0">
                          <a:effectLst/>
                        </a:rPr>
                        <a:t>2. Human Immunodeficiency Virus (HIV)</a:t>
                      </a:r>
                      <a:endParaRPr lang="en-IN" sz="3000" b="0" dirty="0">
                        <a:effectLst/>
                        <a:latin typeface="Calibri" panose="020F0502020204030204" pitchFamily="34" charset="0"/>
                        <a:ea typeface="Calibri" panose="020F0502020204030204" pitchFamily="34" charset="0"/>
                        <a:cs typeface="Cordia New" panose="020B0304020202020204" pitchFamily="34" charset="-34"/>
                      </a:endParaRPr>
                    </a:p>
                  </a:txBody>
                  <a:tcPr marL="68580" marR="68580" marT="0" marB="0"/>
                </a:tc>
                <a:tc>
                  <a:txBody>
                    <a:bodyPr/>
                    <a:lstStyle/>
                    <a:p>
                      <a:pPr marL="228600">
                        <a:lnSpc>
                          <a:spcPct val="107000"/>
                        </a:lnSpc>
                        <a:spcAft>
                          <a:spcPts val="800"/>
                        </a:spcAft>
                      </a:pPr>
                      <a:r>
                        <a:rPr lang="en-IN" sz="3000" b="0" dirty="0">
                          <a:effectLst/>
                          <a:latin typeface="Calibri" panose="020F0502020204030204" pitchFamily="34" charset="0"/>
                          <a:ea typeface="Calibri" panose="020F0502020204030204" pitchFamily="34" charset="0"/>
                          <a:cs typeface="Cordia New" panose="020B0304020202020204" pitchFamily="34" charset="-34"/>
                        </a:rPr>
                        <a:t>  2. lack of access to health care</a:t>
                      </a:r>
                    </a:p>
                  </a:txBody>
                  <a:tcPr marL="68580" marR="68580" marT="0" marB="0"/>
                </a:tc>
                <a:extLst>
                  <a:ext uri="{0D108BD9-81ED-4DB2-BD59-A6C34878D82A}">
                    <a16:rowId xmlns:a16="http://schemas.microsoft.com/office/drawing/2014/main" val="3694160376"/>
                  </a:ext>
                </a:extLst>
              </a:tr>
              <a:tr h="815390">
                <a:tc>
                  <a:txBody>
                    <a:bodyPr/>
                    <a:lstStyle/>
                    <a:p>
                      <a:pPr>
                        <a:lnSpc>
                          <a:spcPct val="107000"/>
                        </a:lnSpc>
                        <a:spcAft>
                          <a:spcPts val="800"/>
                        </a:spcAft>
                      </a:pPr>
                      <a:r>
                        <a:rPr lang="en-IN" sz="3000" b="0" dirty="0">
                          <a:effectLst/>
                        </a:rPr>
                        <a:t>3. Social deprivation (homeless, poverty)</a:t>
                      </a:r>
                      <a:endParaRPr lang="en-IN" sz="3000" b="0" dirty="0">
                        <a:effectLst/>
                        <a:latin typeface="Calibri" panose="020F0502020204030204" pitchFamily="34" charset="0"/>
                        <a:ea typeface="Calibri" panose="020F0502020204030204" pitchFamily="34" charset="0"/>
                        <a:cs typeface="Cordia New" panose="020B0304020202020204" pitchFamily="34" charset="-34"/>
                      </a:endParaRPr>
                    </a:p>
                  </a:txBody>
                  <a:tcPr marL="68580" marR="68580" marT="0" marB="0"/>
                </a:tc>
                <a:tc>
                  <a:txBody>
                    <a:bodyPr/>
                    <a:lstStyle/>
                    <a:p>
                      <a:pPr>
                        <a:lnSpc>
                          <a:spcPct val="107000"/>
                        </a:lnSpc>
                        <a:spcAft>
                          <a:spcPts val="800"/>
                        </a:spcAft>
                      </a:pPr>
                      <a:r>
                        <a:rPr lang="en-IN" sz="3000" b="0" dirty="0">
                          <a:effectLst/>
                        </a:rPr>
                        <a:t>     3. Poverty, civil unrest </a:t>
                      </a:r>
                      <a:endParaRPr lang="en-IN" sz="3000" b="0" dirty="0">
                        <a:effectLst/>
                        <a:latin typeface="Calibri" panose="020F0502020204030204" pitchFamily="34" charset="0"/>
                        <a:ea typeface="Calibri" panose="020F0502020204030204" pitchFamily="34" charset="0"/>
                        <a:cs typeface="Cordia New" panose="020B0304020202020204" pitchFamily="34" charset="-34"/>
                      </a:endParaRPr>
                    </a:p>
                  </a:txBody>
                  <a:tcPr marL="68580" marR="68580" marT="0" marB="0"/>
                </a:tc>
                <a:extLst>
                  <a:ext uri="{0D108BD9-81ED-4DB2-BD59-A6C34878D82A}">
                    <a16:rowId xmlns:a16="http://schemas.microsoft.com/office/drawing/2014/main" val="918532487"/>
                  </a:ext>
                </a:extLst>
              </a:tr>
              <a:tr h="714301">
                <a:tc>
                  <a:txBody>
                    <a:bodyPr/>
                    <a:lstStyle/>
                    <a:p>
                      <a:pPr>
                        <a:lnSpc>
                          <a:spcPct val="107000"/>
                        </a:lnSpc>
                        <a:spcAft>
                          <a:spcPts val="800"/>
                        </a:spcAft>
                      </a:pPr>
                      <a:r>
                        <a:rPr lang="en-IN" sz="3000" b="0" dirty="0">
                          <a:effectLst/>
                        </a:rPr>
                        <a:t>4. Drug resistance</a:t>
                      </a:r>
                      <a:endParaRPr lang="en-IN" sz="3000" b="0" dirty="0">
                        <a:effectLst/>
                        <a:latin typeface="Calibri" panose="020F0502020204030204" pitchFamily="34" charset="0"/>
                        <a:ea typeface="Calibri" panose="020F0502020204030204" pitchFamily="34" charset="0"/>
                        <a:cs typeface="Cordia New" panose="020B0304020202020204" pitchFamily="34" charset="-34"/>
                      </a:endParaRPr>
                    </a:p>
                  </a:txBody>
                  <a:tcPr marL="68580" marR="68580" marT="0" marB="0"/>
                </a:tc>
                <a:tc>
                  <a:txBody>
                    <a:bodyPr/>
                    <a:lstStyle/>
                    <a:p>
                      <a:pPr>
                        <a:lnSpc>
                          <a:spcPct val="107000"/>
                        </a:lnSpc>
                        <a:spcAft>
                          <a:spcPts val="800"/>
                        </a:spcAft>
                      </a:pPr>
                      <a:r>
                        <a:rPr lang="en-IN" sz="3000" b="0" dirty="0">
                          <a:effectLst/>
                        </a:rPr>
                        <a:t>     4.   Drug resistance</a:t>
                      </a:r>
                      <a:endParaRPr lang="en-IN" sz="3000" b="0" dirty="0">
                        <a:effectLst/>
                        <a:latin typeface="Calibri" panose="020F0502020204030204" pitchFamily="34" charset="0"/>
                        <a:ea typeface="Calibri" panose="020F0502020204030204" pitchFamily="34" charset="0"/>
                        <a:cs typeface="Cordia New" panose="020B0304020202020204" pitchFamily="34" charset="-34"/>
                      </a:endParaRPr>
                    </a:p>
                  </a:txBody>
                  <a:tcPr marL="68580" marR="68580" marT="0" marB="0"/>
                </a:tc>
                <a:extLst>
                  <a:ext uri="{0D108BD9-81ED-4DB2-BD59-A6C34878D82A}">
                    <a16:rowId xmlns:a16="http://schemas.microsoft.com/office/drawing/2014/main" val="913277751"/>
                  </a:ext>
                </a:extLst>
              </a:tr>
            </a:tbl>
          </a:graphicData>
        </a:graphic>
      </p:graphicFrame>
    </p:spTree>
    <p:extLst>
      <p:ext uri="{BB962C8B-B14F-4D97-AF65-F5344CB8AC3E}">
        <p14:creationId xmlns:p14="http://schemas.microsoft.com/office/powerpoint/2010/main" val="4048299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6A374-F181-BF4B-E4B0-F9C322BFEC7A}"/>
              </a:ext>
            </a:extLst>
          </p:cNvPr>
          <p:cNvSpPr>
            <a:spLocks noGrp="1"/>
          </p:cNvSpPr>
          <p:nvPr>
            <p:ph type="title"/>
          </p:nvPr>
        </p:nvSpPr>
        <p:spPr/>
        <p:txBody>
          <a:bodyPr/>
          <a:lstStyle/>
          <a:p>
            <a:r>
              <a:rPr lang="en-IN" b="1" dirty="0">
                <a:solidFill>
                  <a:schemeClr val="tx1"/>
                </a:solidFill>
                <a:effectLst>
                  <a:outerShdw blurRad="38100" dist="38100" dir="2700000" algn="tl">
                    <a:srgbClr val="000000">
                      <a:alpha val="43137"/>
                    </a:srgbClr>
                  </a:outerShdw>
                </a:effectLst>
              </a:rPr>
              <a:t>Mode of transmission</a:t>
            </a:r>
          </a:p>
        </p:txBody>
      </p:sp>
      <p:sp>
        <p:nvSpPr>
          <p:cNvPr id="6" name="Content Placeholder 5">
            <a:extLst>
              <a:ext uri="{FF2B5EF4-FFF2-40B4-BE49-F238E27FC236}">
                <a16:creationId xmlns:a16="http://schemas.microsoft.com/office/drawing/2014/main" id="{72DF2D8F-8CC4-6601-2F92-00CB4EFE5CA2}"/>
              </a:ext>
            </a:extLst>
          </p:cNvPr>
          <p:cNvSpPr>
            <a:spLocks noGrp="1"/>
          </p:cNvSpPr>
          <p:nvPr>
            <p:ph idx="1"/>
          </p:nvPr>
        </p:nvSpPr>
        <p:spPr/>
        <p:txBody>
          <a:bodyPr>
            <a:noAutofit/>
          </a:bodyPr>
          <a:lstStyle/>
          <a:p>
            <a:pPr>
              <a:buFont typeface="Arial" panose="020B0604020202020204" pitchFamily="34" charset="0"/>
              <a:buChar char="•"/>
            </a:pPr>
            <a:r>
              <a:rPr lang="en-IN" sz="2800" b="1" dirty="0">
                <a:solidFill>
                  <a:schemeClr val="tx1"/>
                </a:solidFill>
              </a:rPr>
              <a:t>Inhalation</a:t>
            </a:r>
            <a:r>
              <a:rPr lang="en-IN" sz="2800" dirty="0">
                <a:solidFill>
                  <a:schemeClr val="tx1"/>
                </a:solidFill>
              </a:rPr>
              <a:t>: </a:t>
            </a:r>
            <a:r>
              <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rPr>
              <a:t>TB is spread from person to person through the air. When people with lung TB cough, sneeze or spit, they propel the TB germs into the air. A person needs to inhale only a few of these germs to become infected</a:t>
            </a:r>
          </a:p>
          <a:p>
            <a:pPr>
              <a:buFont typeface="Arial" panose="020B0604020202020204" pitchFamily="34" charset="0"/>
              <a:buChar char="•"/>
            </a:pPr>
            <a:endParaRPr lang="en-IN" sz="2800" dirty="0">
              <a:solidFill>
                <a:schemeClr val="tx1"/>
              </a:solidFill>
            </a:endParaRPr>
          </a:p>
          <a:p>
            <a:pPr>
              <a:buFont typeface="Arial" panose="020B0604020202020204" pitchFamily="34" charset="0"/>
              <a:buChar char="•"/>
            </a:pPr>
            <a:r>
              <a:rPr lang="en-IN" sz="2800" b="1" dirty="0">
                <a:solidFill>
                  <a:schemeClr val="tx1"/>
                </a:solidFill>
              </a:rPr>
              <a:t>Ingestion</a:t>
            </a:r>
            <a:r>
              <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rPr>
              <a:t>: Self swallowing of the organism present in the infected sputum of an open case of pulmonary TB or ingestion of bovine tubercle bacilli from milk of diseased cows leads to the development of tonsillar or intestinal TB.</a:t>
            </a:r>
          </a:p>
          <a:p>
            <a:pPr>
              <a:buFont typeface="Arial" panose="020B0604020202020204" pitchFamily="34" charset="0"/>
              <a:buChar char="•"/>
            </a:pPr>
            <a:endParaRPr lang="en-IN" sz="2800" dirty="0">
              <a:solidFill>
                <a:schemeClr val="tx1"/>
              </a:solidFill>
            </a:endParaRPr>
          </a:p>
          <a:p>
            <a:pPr>
              <a:buFont typeface="Arial" panose="020B0604020202020204" pitchFamily="34" charset="0"/>
              <a:buChar char="•"/>
            </a:pPr>
            <a:endParaRPr lang="en-IN" sz="2800" dirty="0">
              <a:solidFill>
                <a:schemeClr val="tx1"/>
              </a:solidFill>
            </a:endParaRPr>
          </a:p>
        </p:txBody>
      </p:sp>
    </p:spTree>
    <p:extLst>
      <p:ext uri="{BB962C8B-B14F-4D97-AF65-F5344CB8AC3E}">
        <p14:creationId xmlns:p14="http://schemas.microsoft.com/office/powerpoint/2010/main" val="17409251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66969-E27C-8B32-AF87-E8ABF458C8B3}"/>
              </a:ext>
            </a:extLst>
          </p:cNvPr>
          <p:cNvSpPr>
            <a:spLocks noGrp="1"/>
          </p:cNvSpPr>
          <p:nvPr>
            <p:ph type="title"/>
          </p:nvPr>
        </p:nvSpPr>
        <p:spPr/>
        <p:txBody>
          <a:bodyPr/>
          <a:lstStyle/>
          <a:p>
            <a:r>
              <a:rPr lang="en-IN" b="1" dirty="0" err="1">
                <a:solidFill>
                  <a:schemeClr val="tx1"/>
                </a:solidFill>
              </a:rPr>
              <a:t>Contd</a:t>
            </a:r>
            <a:r>
              <a:rPr lang="en-IN" b="1" dirty="0">
                <a:solidFill>
                  <a:schemeClr val="tx1"/>
                </a:solidFill>
              </a:rPr>
              <a:t> of mode of transmission:</a:t>
            </a:r>
          </a:p>
        </p:txBody>
      </p:sp>
      <p:sp>
        <p:nvSpPr>
          <p:cNvPr id="3" name="Content Placeholder 2">
            <a:extLst>
              <a:ext uri="{FF2B5EF4-FFF2-40B4-BE49-F238E27FC236}">
                <a16:creationId xmlns:a16="http://schemas.microsoft.com/office/drawing/2014/main" id="{8ED1BBEA-A4E6-A217-DCDA-EE7FB614ACD5}"/>
              </a:ext>
            </a:extLst>
          </p:cNvPr>
          <p:cNvSpPr>
            <a:spLocks noGrp="1"/>
          </p:cNvSpPr>
          <p:nvPr>
            <p:ph idx="1"/>
          </p:nvPr>
        </p:nvSpPr>
        <p:spPr/>
        <p:txBody>
          <a:bodyPr>
            <a:normAutofit/>
          </a:bodyPr>
          <a:lstStyle/>
          <a:p>
            <a:pPr marL="342900" lvl="0" indent="-342900">
              <a:lnSpc>
                <a:spcPct val="107000"/>
              </a:lnSpc>
              <a:buFont typeface="Symbol" panose="05050102010706020507" pitchFamily="18" charset="2"/>
              <a:buChar char=""/>
            </a:pPr>
            <a:r>
              <a:rPr lang="en-IN" sz="2800" b="1" dirty="0">
                <a:solidFill>
                  <a:schemeClr val="tx1"/>
                </a:solidFill>
                <a:effectLst/>
                <a:latin typeface="Calibri" panose="020F0502020204030204" pitchFamily="34" charset="0"/>
                <a:ea typeface="Calibri" panose="020F0502020204030204" pitchFamily="34" charset="0"/>
                <a:cs typeface="Cordia New" panose="020B0304020202020204" pitchFamily="34" charset="-34"/>
              </a:rPr>
              <a:t>Inoculation</a:t>
            </a:r>
            <a:r>
              <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rPr>
              <a:t>: TB organism can get into the skin/tissue (rarely from sputum or post-mortem tissue)</a:t>
            </a:r>
          </a:p>
          <a:p>
            <a:pPr marL="342900" lvl="0" indent="-342900">
              <a:lnSpc>
                <a:spcPct val="107000"/>
              </a:lnSpc>
              <a:spcAft>
                <a:spcPts val="800"/>
              </a:spcAft>
              <a:buFont typeface="Symbol" panose="05050102010706020507" pitchFamily="18" charset="2"/>
              <a:buChar char=""/>
            </a:pPr>
            <a:r>
              <a:rPr lang="en-IN" sz="2800" b="1" dirty="0">
                <a:solidFill>
                  <a:schemeClr val="tx1"/>
                </a:solidFill>
                <a:effectLst/>
                <a:latin typeface="Calibri" panose="020F0502020204030204" pitchFamily="34" charset="0"/>
                <a:ea typeface="Calibri" panose="020F0502020204030204" pitchFamily="34" charset="0"/>
                <a:cs typeface="Cordia New" panose="020B0304020202020204" pitchFamily="34" charset="-34"/>
              </a:rPr>
              <a:t>Transplacental</a:t>
            </a:r>
            <a:r>
              <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rPr>
              <a:t>: Rare development of congenital TB in foetus from infected mother to foetus through the placental route.</a:t>
            </a:r>
          </a:p>
          <a:p>
            <a:endParaRPr lang="en-IN" sz="2800" dirty="0">
              <a:solidFill>
                <a:schemeClr val="tx1"/>
              </a:solidFill>
            </a:endParaRPr>
          </a:p>
        </p:txBody>
      </p:sp>
    </p:spTree>
    <p:extLst>
      <p:ext uri="{BB962C8B-B14F-4D97-AF65-F5344CB8AC3E}">
        <p14:creationId xmlns:p14="http://schemas.microsoft.com/office/powerpoint/2010/main" val="10413436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29740-225A-7615-47FF-3542C4C4FBEF}"/>
              </a:ext>
            </a:extLst>
          </p:cNvPr>
          <p:cNvSpPr>
            <a:spLocks noGrp="1"/>
          </p:cNvSpPr>
          <p:nvPr>
            <p:ph type="title"/>
          </p:nvPr>
        </p:nvSpPr>
        <p:spPr/>
        <p:txBody>
          <a:bodyPr/>
          <a:lstStyle/>
          <a:p>
            <a:r>
              <a:rPr lang="en-IN" b="1" dirty="0">
                <a:solidFill>
                  <a:schemeClr val="tx1"/>
                </a:solidFill>
                <a:effectLst>
                  <a:outerShdw blurRad="38100" dist="38100" dir="2700000" algn="tl">
                    <a:srgbClr val="000000">
                      <a:alpha val="43137"/>
                    </a:srgbClr>
                  </a:outerShdw>
                </a:effectLst>
              </a:rPr>
              <a:t>Pathophysiology</a:t>
            </a:r>
          </a:p>
        </p:txBody>
      </p:sp>
      <p:sp>
        <p:nvSpPr>
          <p:cNvPr id="3" name="Content Placeholder 2">
            <a:extLst>
              <a:ext uri="{FF2B5EF4-FFF2-40B4-BE49-F238E27FC236}">
                <a16:creationId xmlns:a16="http://schemas.microsoft.com/office/drawing/2014/main" id="{B7A97D9E-1D35-2E7E-F95A-BF8A106B411F}"/>
              </a:ext>
            </a:extLst>
          </p:cNvPr>
          <p:cNvSpPr>
            <a:spLocks noGrp="1"/>
          </p:cNvSpPr>
          <p:nvPr>
            <p:ph idx="1"/>
          </p:nvPr>
        </p:nvSpPr>
        <p:spPr>
          <a:xfrm>
            <a:off x="1097280" y="1737359"/>
            <a:ext cx="10058400" cy="4834037"/>
          </a:xfrm>
        </p:spPr>
        <p:txBody>
          <a:bodyPr>
            <a:noAutofit/>
          </a:bodyPr>
          <a:lstStyle/>
          <a:p>
            <a:pPr algn="ctr">
              <a:buFont typeface="Arial" panose="020B0604020202020204" pitchFamily="34" charset="0"/>
              <a:buChar char="•"/>
            </a:pPr>
            <a:r>
              <a:rPr lang="en-IN" sz="2800" dirty="0">
                <a:solidFill>
                  <a:schemeClr val="tx1"/>
                </a:solidFill>
              </a:rPr>
              <a:t>Inhalation of mycobacterium tuberculosis</a:t>
            </a:r>
          </a:p>
          <a:p>
            <a:pPr marL="0" indent="0" algn="ctr">
              <a:buNone/>
            </a:pPr>
            <a:endParaRPr lang="en-IN" sz="2800" dirty="0">
              <a:solidFill>
                <a:schemeClr val="tx1"/>
              </a:solidFill>
            </a:endParaRPr>
          </a:p>
          <a:p>
            <a:pPr algn="ctr">
              <a:buFont typeface="Arial" panose="020B0604020202020204" pitchFamily="34" charset="0"/>
              <a:buChar char="•"/>
            </a:pPr>
            <a:r>
              <a:rPr lang="en-IN" sz="2800" dirty="0">
                <a:solidFill>
                  <a:schemeClr val="tx1"/>
                </a:solidFill>
              </a:rPr>
              <a:t>Body immune system responds by initiating an inflammatory process</a:t>
            </a:r>
          </a:p>
          <a:p>
            <a:pPr marL="0" indent="0" algn="ctr">
              <a:buNone/>
            </a:pPr>
            <a:endParaRPr lang="en-IN" sz="2800" dirty="0">
              <a:solidFill>
                <a:schemeClr val="tx1"/>
              </a:solidFill>
            </a:endParaRPr>
          </a:p>
          <a:p>
            <a:pPr algn="ctr">
              <a:buFont typeface="Arial" panose="020B0604020202020204" pitchFamily="34" charset="0"/>
              <a:buChar char="•"/>
            </a:pPr>
            <a:r>
              <a:rPr lang="en-IN" sz="2800" dirty="0">
                <a:solidFill>
                  <a:schemeClr val="tx1"/>
                </a:solidFill>
              </a:rPr>
              <a:t>Inhaled bacteria is phagocytosed by alveolar macrophages</a:t>
            </a:r>
          </a:p>
          <a:p>
            <a:pPr algn="ctr">
              <a:buFont typeface="Arial" panose="020B0604020202020204" pitchFamily="34" charset="0"/>
              <a:buChar char="•"/>
            </a:pPr>
            <a:endParaRPr lang="en-IN" sz="2800" dirty="0">
              <a:solidFill>
                <a:schemeClr val="tx1"/>
              </a:solidFill>
            </a:endParaRPr>
          </a:p>
          <a:p>
            <a:pPr algn="ctr">
              <a:buFont typeface="Arial" panose="020B0604020202020204" pitchFamily="34" charset="0"/>
              <a:buChar char="•"/>
            </a:pPr>
            <a:r>
              <a:rPr lang="en-IN" sz="2800" dirty="0">
                <a:solidFill>
                  <a:schemeClr val="tx1"/>
                </a:solidFill>
              </a:rPr>
              <a:t>Tissue reaction results in accumulation of exudated in alveoli causing bronchopneumonia</a:t>
            </a:r>
          </a:p>
          <a:p>
            <a:pPr algn="ctr">
              <a:buFont typeface="Arial" panose="020B0604020202020204" pitchFamily="34" charset="0"/>
              <a:buChar char="•"/>
            </a:pPr>
            <a:endParaRPr lang="en-IN" sz="2800" dirty="0">
              <a:solidFill>
                <a:schemeClr val="tx1"/>
              </a:solidFill>
            </a:endParaRPr>
          </a:p>
          <a:p>
            <a:pPr algn="ctr">
              <a:buFont typeface="Arial" panose="020B0604020202020204" pitchFamily="34" charset="0"/>
              <a:buChar char="•"/>
            </a:pPr>
            <a:endParaRPr lang="en-IN" sz="2800" dirty="0">
              <a:solidFill>
                <a:schemeClr val="tx1"/>
              </a:solidFill>
            </a:endParaRPr>
          </a:p>
        </p:txBody>
      </p:sp>
      <p:cxnSp>
        <p:nvCxnSpPr>
          <p:cNvPr id="5" name="Straight Arrow Connector 4">
            <a:extLst>
              <a:ext uri="{FF2B5EF4-FFF2-40B4-BE49-F238E27FC236}">
                <a16:creationId xmlns:a16="http://schemas.microsoft.com/office/drawing/2014/main" id="{7CA66865-4862-2320-A8F0-EA76966F7F58}"/>
              </a:ext>
            </a:extLst>
          </p:cNvPr>
          <p:cNvCxnSpPr/>
          <p:nvPr/>
        </p:nvCxnSpPr>
        <p:spPr>
          <a:xfrm>
            <a:off x="2438400" y="2192594"/>
            <a:ext cx="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C72F44B4-EA66-15C3-4402-1A46119B0C42}"/>
              </a:ext>
            </a:extLst>
          </p:cNvPr>
          <p:cNvCxnSpPr/>
          <p:nvPr/>
        </p:nvCxnSpPr>
        <p:spPr>
          <a:xfrm>
            <a:off x="5614219" y="1828800"/>
            <a:ext cx="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0EBA4F57-14A6-4588-2F34-94E8C9C21C47}"/>
              </a:ext>
            </a:extLst>
          </p:cNvPr>
          <p:cNvCxnSpPr/>
          <p:nvPr/>
        </p:nvCxnSpPr>
        <p:spPr>
          <a:xfrm>
            <a:off x="5742039" y="2104103"/>
            <a:ext cx="0" cy="74725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FE49DB63-0BEC-C1AA-CDBA-0FA8F53A6B26}"/>
              </a:ext>
            </a:extLst>
          </p:cNvPr>
          <p:cNvCxnSpPr/>
          <p:nvPr/>
        </p:nvCxnSpPr>
        <p:spPr>
          <a:xfrm>
            <a:off x="5746955" y="3288890"/>
            <a:ext cx="0" cy="74725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DED6496-2A34-95F5-3B45-6237527C4C96}"/>
              </a:ext>
            </a:extLst>
          </p:cNvPr>
          <p:cNvCxnSpPr/>
          <p:nvPr/>
        </p:nvCxnSpPr>
        <p:spPr>
          <a:xfrm>
            <a:off x="5742039" y="4444179"/>
            <a:ext cx="0" cy="74725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B049B759-6738-2B62-9DC0-9C4BDB062786}"/>
              </a:ext>
            </a:extLst>
          </p:cNvPr>
          <p:cNvCxnSpPr>
            <a:cxnSpLocks/>
          </p:cNvCxnSpPr>
          <p:nvPr/>
        </p:nvCxnSpPr>
        <p:spPr>
          <a:xfrm>
            <a:off x="5742039" y="5923934"/>
            <a:ext cx="0" cy="34904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73038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22459-16D9-40BC-8465-F0F8E5CAE442}"/>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7C9783FC-7F01-6A57-5148-8F463D5F4D48}"/>
              </a:ext>
            </a:extLst>
          </p:cNvPr>
          <p:cNvSpPr>
            <a:spLocks noGrp="1"/>
          </p:cNvSpPr>
          <p:nvPr>
            <p:ph idx="1"/>
          </p:nvPr>
        </p:nvSpPr>
        <p:spPr>
          <a:xfrm>
            <a:off x="1234931" y="1009030"/>
            <a:ext cx="9920749" cy="4860827"/>
          </a:xfrm>
        </p:spPr>
        <p:txBody>
          <a:bodyPr>
            <a:noAutofit/>
          </a:bodyPr>
          <a:lstStyle/>
          <a:p>
            <a:pPr algn="ctr">
              <a:buFont typeface="Arial" panose="020B0604020202020204" pitchFamily="34" charset="0"/>
              <a:buChar char="•"/>
            </a:pPr>
            <a:r>
              <a:rPr lang="en-IN" sz="2800" dirty="0">
                <a:solidFill>
                  <a:schemeClr val="tx1"/>
                </a:solidFill>
              </a:rPr>
              <a:t>Inflammatory process and cellular reaction produces a small white nodules called primary tubercles</a:t>
            </a:r>
          </a:p>
          <a:p>
            <a:pPr algn="ctr">
              <a:buFont typeface="Arial" panose="020B0604020202020204" pitchFamily="34" charset="0"/>
              <a:buChar char="•"/>
            </a:pPr>
            <a:endParaRPr lang="en-IN" sz="2800" dirty="0">
              <a:solidFill>
                <a:schemeClr val="tx1"/>
              </a:solidFill>
            </a:endParaRPr>
          </a:p>
          <a:p>
            <a:pPr algn="ctr">
              <a:buFont typeface="Arial" panose="020B0604020202020204" pitchFamily="34" charset="0"/>
              <a:buChar char="•"/>
            </a:pPr>
            <a:r>
              <a:rPr lang="en-IN" sz="2800" dirty="0">
                <a:solidFill>
                  <a:schemeClr val="tx1"/>
                </a:solidFill>
              </a:rPr>
              <a:t>New tissue masses of live and dead bacilli are surrounded by macrophages</a:t>
            </a:r>
          </a:p>
          <a:p>
            <a:pPr algn="ctr">
              <a:buFont typeface="Arial" panose="020B0604020202020204" pitchFamily="34" charset="0"/>
              <a:buChar char="•"/>
            </a:pPr>
            <a:endParaRPr lang="en-IN" sz="2800" dirty="0">
              <a:solidFill>
                <a:schemeClr val="tx1"/>
              </a:solidFill>
            </a:endParaRPr>
          </a:p>
          <a:p>
            <a:pPr algn="ctr">
              <a:buFont typeface="Arial" panose="020B0604020202020204" pitchFamily="34" charset="0"/>
              <a:buChar char="•"/>
            </a:pPr>
            <a:r>
              <a:rPr lang="en-IN" sz="2800" dirty="0">
                <a:solidFill>
                  <a:schemeClr val="tx1"/>
                </a:solidFill>
              </a:rPr>
              <a:t>Transformed to fibrous centre of which is called </a:t>
            </a:r>
            <a:r>
              <a:rPr lang="en-IN" sz="2800" dirty="0" err="1">
                <a:solidFill>
                  <a:schemeClr val="tx1"/>
                </a:solidFill>
              </a:rPr>
              <a:t>Ghon’s</a:t>
            </a:r>
            <a:r>
              <a:rPr lang="en-IN" sz="2800" dirty="0">
                <a:solidFill>
                  <a:schemeClr val="tx1"/>
                </a:solidFill>
              </a:rPr>
              <a:t> tubercle</a:t>
            </a:r>
          </a:p>
          <a:p>
            <a:pPr algn="ctr">
              <a:buFont typeface="Arial" panose="020B0604020202020204" pitchFamily="34" charset="0"/>
              <a:buChar char="•"/>
            </a:pPr>
            <a:endParaRPr lang="en-IN" sz="2800" dirty="0">
              <a:solidFill>
                <a:schemeClr val="tx1"/>
              </a:solidFill>
            </a:endParaRPr>
          </a:p>
          <a:p>
            <a:pPr algn="ctr">
              <a:buFont typeface="Arial" panose="020B0604020202020204" pitchFamily="34" charset="0"/>
              <a:buChar char="•"/>
            </a:pPr>
            <a:r>
              <a:rPr lang="en-IN" sz="2800" dirty="0">
                <a:solidFill>
                  <a:schemeClr val="tx1"/>
                </a:solidFill>
              </a:rPr>
              <a:t>Materials becomes necrotic, forming a cheesy mass, may become calcified to collagenous scar.</a:t>
            </a:r>
          </a:p>
        </p:txBody>
      </p:sp>
      <p:cxnSp>
        <p:nvCxnSpPr>
          <p:cNvPr id="4" name="Straight Arrow Connector 3">
            <a:extLst>
              <a:ext uri="{FF2B5EF4-FFF2-40B4-BE49-F238E27FC236}">
                <a16:creationId xmlns:a16="http://schemas.microsoft.com/office/drawing/2014/main" id="{7D06BC69-4584-06A0-4993-4752C299D416}"/>
              </a:ext>
            </a:extLst>
          </p:cNvPr>
          <p:cNvCxnSpPr>
            <a:cxnSpLocks/>
          </p:cNvCxnSpPr>
          <p:nvPr/>
        </p:nvCxnSpPr>
        <p:spPr>
          <a:xfrm>
            <a:off x="5869858" y="1833714"/>
            <a:ext cx="0" cy="64401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28B20F3B-D9E9-2B0D-9334-EA3B785212B0}"/>
              </a:ext>
            </a:extLst>
          </p:cNvPr>
          <p:cNvCxnSpPr>
            <a:cxnSpLocks/>
          </p:cNvCxnSpPr>
          <p:nvPr/>
        </p:nvCxnSpPr>
        <p:spPr>
          <a:xfrm>
            <a:off x="5869858" y="3429000"/>
            <a:ext cx="0" cy="64401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30847479-0CE3-D682-A4B0-9CA48375C2CD}"/>
              </a:ext>
            </a:extLst>
          </p:cNvPr>
          <p:cNvCxnSpPr>
            <a:cxnSpLocks/>
          </p:cNvCxnSpPr>
          <p:nvPr/>
        </p:nvCxnSpPr>
        <p:spPr>
          <a:xfrm>
            <a:off x="5869858" y="4515466"/>
            <a:ext cx="0" cy="64401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10F8740D-248D-1276-080C-6DDB2D4B0522}"/>
              </a:ext>
            </a:extLst>
          </p:cNvPr>
          <p:cNvCxnSpPr>
            <a:cxnSpLocks/>
          </p:cNvCxnSpPr>
          <p:nvPr/>
        </p:nvCxnSpPr>
        <p:spPr>
          <a:xfrm>
            <a:off x="5869858" y="5946060"/>
            <a:ext cx="0" cy="40557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80876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678D5-162B-3A9E-631F-605EFD70FCD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00115CB-9E4D-CAA1-992C-E056FD6F6460}"/>
              </a:ext>
            </a:extLst>
          </p:cNvPr>
          <p:cNvSpPr>
            <a:spLocks noGrp="1"/>
          </p:cNvSpPr>
          <p:nvPr>
            <p:ph idx="1"/>
          </p:nvPr>
        </p:nvSpPr>
        <p:spPr/>
        <p:txBody>
          <a:bodyPr>
            <a:normAutofit/>
          </a:bodyPr>
          <a:lstStyle/>
          <a:p>
            <a:pPr algn="ctr">
              <a:buFont typeface="Arial" panose="020B0604020202020204" pitchFamily="34" charset="0"/>
              <a:buChar char="•"/>
            </a:pPr>
            <a:r>
              <a:rPr lang="en-IN" sz="2800" dirty="0" err="1">
                <a:solidFill>
                  <a:schemeClr val="tx1"/>
                </a:solidFill>
              </a:rPr>
              <a:t>Ghon’s</a:t>
            </a:r>
            <a:r>
              <a:rPr lang="en-IN" sz="2800" dirty="0">
                <a:solidFill>
                  <a:schemeClr val="tx1"/>
                </a:solidFill>
              </a:rPr>
              <a:t> tubercle ulcerate releasing cheesy materials.</a:t>
            </a:r>
          </a:p>
          <a:p>
            <a:pPr algn="ctr">
              <a:buFont typeface="Arial" panose="020B0604020202020204" pitchFamily="34" charset="0"/>
              <a:buChar char="•"/>
            </a:pPr>
            <a:endParaRPr lang="en-IN" sz="2800" dirty="0">
              <a:solidFill>
                <a:schemeClr val="tx1"/>
              </a:solidFill>
            </a:endParaRPr>
          </a:p>
          <a:p>
            <a:pPr algn="ctr">
              <a:buFont typeface="Arial" panose="020B0604020202020204" pitchFamily="34" charset="0"/>
              <a:buChar char="•"/>
            </a:pPr>
            <a:r>
              <a:rPr lang="en-IN" sz="2800" dirty="0">
                <a:solidFill>
                  <a:schemeClr val="tx1"/>
                </a:solidFill>
              </a:rPr>
              <a:t>Become airborne and spread slowly downwards to other parts of the lungs.</a:t>
            </a:r>
          </a:p>
        </p:txBody>
      </p:sp>
      <p:cxnSp>
        <p:nvCxnSpPr>
          <p:cNvPr id="4" name="Straight Arrow Connector 3">
            <a:extLst>
              <a:ext uri="{FF2B5EF4-FFF2-40B4-BE49-F238E27FC236}">
                <a16:creationId xmlns:a16="http://schemas.microsoft.com/office/drawing/2014/main" id="{E4E6BDBF-DB16-7F1C-6310-680CDB9863A5}"/>
              </a:ext>
            </a:extLst>
          </p:cNvPr>
          <p:cNvCxnSpPr>
            <a:cxnSpLocks/>
          </p:cNvCxnSpPr>
          <p:nvPr/>
        </p:nvCxnSpPr>
        <p:spPr>
          <a:xfrm>
            <a:off x="6007509" y="2357286"/>
            <a:ext cx="0" cy="58255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1849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B578E-C9C8-E575-244B-54ECB22D3391}"/>
              </a:ext>
            </a:extLst>
          </p:cNvPr>
          <p:cNvSpPr>
            <a:spLocks noGrp="1"/>
          </p:cNvSpPr>
          <p:nvPr>
            <p:ph type="title"/>
          </p:nvPr>
        </p:nvSpPr>
        <p:spPr/>
        <p:txBody>
          <a:bodyPr/>
          <a:lstStyle/>
          <a:p>
            <a:r>
              <a:rPr lang="en-IN" b="1" dirty="0">
                <a:solidFill>
                  <a:schemeClr val="tx1"/>
                </a:solidFill>
                <a:effectLst>
                  <a:outerShdw blurRad="38100" dist="38100" dir="2700000" algn="tl">
                    <a:srgbClr val="000000">
                      <a:alpha val="43137"/>
                    </a:srgbClr>
                  </a:outerShdw>
                </a:effectLst>
              </a:rPr>
              <a:t>Spread</a:t>
            </a:r>
            <a:r>
              <a:rPr lang="en-IN" b="1" dirty="0">
                <a:solidFill>
                  <a:schemeClr val="tx1"/>
                </a:solidFill>
              </a:rPr>
              <a:t> of tuberculosis</a:t>
            </a:r>
          </a:p>
        </p:txBody>
      </p:sp>
      <p:sp>
        <p:nvSpPr>
          <p:cNvPr id="3" name="Content Placeholder 2">
            <a:extLst>
              <a:ext uri="{FF2B5EF4-FFF2-40B4-BE49-F238E27FC236}">
                <a16:creationId xmlns:a16="http://schemas.microsoft.com/office/drawing/2014/main" id="{4BDCF8A8-1DFD-889D-B476-473778F4301E}"/>
              </a:ext>
            </a:extLst>
          </p:cNvPr>
          <p:cNvSpPr>
            <a:spLocks noGrp="1"/>
          </p:cNvSpPr>
          <p:nvPr>
            <p:ph idx="1"/>
          </p:nvPr>
        </p:nvSpPr>
        <p:spPr/>
        <p:txBody>
          <a:bodyPr>
            <a:normAutofit/>
          </a:bodyPr>
          <a:lstStyle/>
          <a:p>
            <a:pPr marL="342900" lvl="0" indent="-342900">
              <a:lnSpc>
                <a:spcPct val="107000"/>
              </a:lnSpc>
              <a:buFont typeface="Symbol" panose="05050102010706020507" pitchFamily="18" charset="2"/>
              <a:buChar char=""/>
            </a:pPr>
            <a:r>
              <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rPr>
              <a:t>Local spread</a:t>
            </a:r>
          </a:p>
          <a:p>
            <a:pPr marL="342900" lvl="0" indent="-342900">
              <a:lnSpc>
                <a:spcPct val="107000"/>
              </a:lnSpc>
              <a:buFont typeface="Symbol" panose="05050102010706020507" pitchFamily="18" charset="2"/>
              <a:buChar char=""/>
            </a:pP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nSpc>
                <a:spcPct val="107000"/>
              </a:lnSpc>
              <a:buFont typeface="Symbol" panose="05050102010706020507" pitchFamily="18" charset="2"/>
              <a:buChar char=""/>
            </a:pPr>
            <a:r>
              <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rPr>
              <a:t>Lymphatic spread</a:t>
            </a:r>
          </a:p>
          <a:p>
            <a:pPr marL="342900" lvl="0" indent="-342900">
              <a:lnSpc>
                <a:spcPct val="107000"/>
              </a:lnSpc>
              <a:buFont typeface="Symbol" panose="05050102010706020507" pitchFamily="18" charset="2"/>
              <a:buChar char=""/>
            </a:pP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nSpc>
                <a:spcPct val="107000"/>
              </a:lnSpc>
              <a:spcAft>
                <a:spcPts val="800"/>
              </a:spcAft>
              <a:buFont typeface="Symbol" panose="05050102010706020507" pitchFamily="18" charset="2"/>
              <a:buChar char=""/>
            </a:pPr>
            <a:r>
              <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rPr>
              <a:t>Haematogenous spread</a:t>
            </a:r>
          </a:p>
          <a:p>
            <a:endParaRPr lang="en-IN" sz="3000" dirty="0">
              <a:solidFill>
                <a:schemeClr val="tx1"/>
              </a:solidFill>
            </a:endParaRPr>
          </a:p>
        </p:txBody>
      </p:sp>
    </p:spTree>
    <p:extLst>
      <p:ext uri="{BB962C8B-B14F-4D97-AF65-F5344CB8AC3E}">
        <p14:creationId xmlns:p14="http://schemas.microsoft.com/office/powerpoint/2010/main" val="35395628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D4FC6-0F85-A7A1-C509-016777F02827}"/>
              </a:ext>
            </a:extLst>
          </p:cNvPr>
          <p:cNvSpPr>
            <a:spLocks noGrp="1"/>
          </p:cNvSpPr>
          <p:nvPr>
            <p:ph type="title"/>
          </p:nvPr>
        </p:nvSpPr>
        <p:spPr/>
        <p:txBody>
          <a:bodyPr/>
          <a:lstStyle/>
          <a:p>
            <a:pPr algn="just"/>
            <a:r>
              <a:rPr lang="en-IN" b="1" dirty="0">
                <a:solidFill>
                  <a:schemeClr val="tx1"/>
                </a:solidFill>
                <a:effectLst>
                  <a:outerShdw blurRad="38100" dist="38100" dir="2700000" algn="tl">
                    <a:srgbClr val="000000">
                      <a:alpha val="43137"/>
                    </a:srgbClr>
                  </a:outerShdw>
                </a:effectLst>
              </a:rPr>
              <a:t>Incubation period</a:t>
            </a:r>
          </a:p>
        </p:txBody>
      </p:sp>
      <p:sp>
        <p:nvSpPr>
          <p:cNvPr id="3" name="Content Placeholder 2">
            <a:extLst>
              <a:ext uri="{FF2B5EF4-FFF2-40B4-BE49-F238E27FC236}">
                <a16:creationId xmlns:a16="http://schemas.microsoft.com/office/drawing/2014/main" id="{F5213AA1-4811-EF2A-BBB8-7AB09A9E758E}"/>
              </a:ext>
            </a:extLst>
          </p:cNvPr>
          <p:cNvSpPr>
            <a:spLocks noGrp="1"/>
          </p:cNvSpPr>
          <p:nvPr>
            <p:ph idx="1"/>
          </p:nvPr>
        </p:nvSpPr>
        <p:spPr/>
        <p:txBody>
          <a:bodyPr>
            <a:normAutofit/>
          </a:bodyPr>
          <a:lstStyle/>
          <a:p>
            <a:pPr algn="just">
              <a:buFont typeface="Arial" panose="020B0604020202020204" pitchFamily="34" charset="0"/>
              <a:buChar char="•"/>
            </a:pPr>
            <a:r>
              <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rPr>
              <a:t>   2-12 weeks, may remain latent for life.</a:t>
            </a:r>
          </a:p>
          <a:p>
            <a:pPr algn="just">
              <a:buFont typeface="Arial" panose="020B0604020202020204" pitchFamily="34" charset="0"/>
              <a:buChar char="•"/>
            </a:pPr>
            <a:endParaRPr lang="en-IN" sz="3000" dirty="0">
              <a:solidFill>
                <a:schemeClr val="tx1"/>
              </a:solidFill>
            </a:endParaRPr>
          </a:p>
        </p:txBody>
      </p:sp>
    </p:spTree>
    <p:extLst>
      <p:ext uri="{BB962C8B-B14F-4D97-AF65-F5344CB8AC3E}">
        <p14:creationId xmlns:p14="http://schemas.microsoft.com/office/powerpoint/2010/main" val="11236919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7D18E-D954-4A16-A211-09A398901409}"/>
              </a:ext>
            </a:extLst>
          </p:cNvPr>
          <p:cNvSpPr>
            <a:spLocks noGrp="1"/>
          </p:cNvSpPr>
          <p:nvPr>
            <p:ph type="title"/>
          </p:nvPr>
        </p:nvSpPr>
        <p:spPr>
          <a:xfrm>
            <a:off x="1166105" y="286604"/>
            <a:ext cx="10058400" cy="1450757"/>
          </a:xfrm>
        </p:spPr>
        <p:txBody>
          <a:bodyPr/>
          <a:lstStyle/>
          <a:p>
            <a:endParaRPr lang="en-IN"/>
          </a:p>
        </p:txBody>
      </p:sp>
      <p:pic>
        <p:nvPicPr>
          <p:cNvPr id="5" name="Content Placeholder 4">
            <a:extLst>
              <a:ext uri="{FF2B5EF4-FFF2-40B4-BE49-F238E27FC236}">
                <a16:creationId xmlns:a16="http://schemas.microsoft.com/office/drawing/2014/main" id="{456004F5-818F-0479-3A40-DF6996FC5AB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260825" cy="6858001"/>
          </a:xfrm>
        </p:spPr>
      </p:pic>
      <p:graphicFrame>
        <p:nvGraphicFramePr>
          <p:cNvPr id="6" name="Table 6">
            <a:extLst>
              <a:ext uri="{FF2B5EF4-FFF2-40B4-BE49-F238E27FC236}">
                <a16:creationId xmlns:a16="http://schemas.microsoft.com/office/drawing/2014/main" id="{67950924-664D-A3F6-E44E-B2A93519CB04}"/>
              </a:ext>
            </a:extLst>
          </p:cNvPr>
          <p:cNvGraphicFramePr>
            <a:graphicFrameLocks noGrp="1"/>
          </p:cNvGraphicFramePr>
          <p:nvPr>
            <p:extLst>
              <p:ext uri="{D42A27DB-BD31-4B8C-83A1-F6EECF244321}">
                <p14:modId xmlns:p14="http://schemas.microsoft.com/office/powerpoint/2010/main" val="923033155"/>
              </p:ext>
            </p:extLst>
          </p:nvPr>
        </p:nvGraphicFramePr>
        <p:xfrm>
          <a:off x="-41293" y="-461388"/>
          <a:ext cx="7855972" cy="3139440"/>
        </p:xfrm>
        <a:graphic>
          <a:graphicData uri="http://schemas.openxmlformats.org/drawingml/2006/table">
            <a:tbl>
              <a:tblPr firstRow="1" bandRow="1">
                <a:tableStyleId>{2D5ABB26-0587-4C30-8999-92F81FD0307C}</a:tableStyleId>
              </a:tblPr>
              <a:tblGrid>
                <a:gridCol w="7855972">
                  <a:extLst>
                    <a:ext uri="{9D8B030D-6E8A-4147-A177-3AD203B41FA5}">
                      <a16:colId xmlns:a16="http://schemas.microsoft.com/office/drawing/2014/main" val="910382366"/>
                    </a:ext>
                  </a:extLst>
                </a:gridCol>
              </a:tblGrid>
              <a:tr h="2288529">
                <a:tc>
                  <a:txBody>
                    <a:bodyPr/>
                    <a:lstStyle/>
                    <a:p>
                      <a:r>
                        <a:rPr lang="en-IN" sz="10000" b="1" dirty="0">
                          <a:solidFill>
                            <a:srgbClr val="7030A0"/>
                          </a:solidFill>
                          <a:effectLst>
                            <a:outerShdw blurRad="38100" dist="38100" dir="2700000" algn="tl">
                              <a:srgbClr val="000000">
                                <a:alpha val="43137"/>
                              </a:srgbClr>
                            </a:outerShdw>
                          </a:effectLst>
                        </a:rPr>
                        <a:t>      </a:t>
                      </a:r>
                      <a:r>
                        <a:rPr lang="en-IN" sz="10000" b="1" dirty="0">
                          <a:solidFill>
                            <a:schemeClr val="bg1"/>
                          </a:solidFill>
                          <a:effectLst>
                            <a:outerShdw blurRad="38100" dist="38100" dir="2700000" algn="tl">
                              <a:srgbClr val="000000">
                                <a:alpha val="43137"/>
                              </a:srgbClr>
                            </a:outerShdw>
                          </a:effectLst>
                        </a:rPr>
                        <a:t>Tuberculosis</a:t>
                      </a:r>
                    </a:p>
                  </a:txBody>
                  <a:tcPr/>
                </a:tc>
                <a:extLst>
                  <a:ext uri="{0D108BD9-81ED-4DB2-BD59-A6C34878D82A}">
                    <a16:rowId xmlns:a16="http://schemas.microsoft.com/office/drawing/2014/main" val="785903941"/>
                  </a:ext>
                </a:extLst>
              </a:tr>
            </a:tbl>
          </a:graphicData>
        </a:graphic>
      </p:graphicFrame>
      <p:graphicFrame>
        <p:nvGraphicFramePr>
          <p:cNvPr id="9" name="Table 9">
            <a:extLst>
              <a:ext uri="{FF2B5EF4-FFF2-40B4-BE49-F238E27FC236}">
                <a16:creationId xmlns:a16="http://schemas.microsoft.com/office/drawing/2014/main" id="{3F16510B-D468-CFBE-E2BC-51238476E2C6}"/>
              </a:ext>
            </a:extLst>
          </p:cNvPr>
          <p:cNvGraphicFramePr>
            <a:graphicFrameLocks noGrp="1"/>
          </p:cNvGraphicFramePr>
          <p:nvPr>
            <p:extLst>
              <p:ext uri="{D42A27DB-BD31-4B8C-83A1-F6EECF244321}">
                <p14:modId xmlns:p14="http://schemas.microsoft.com/office/powerpoint/2010/main" val="4197550083"/>
              </p:ext>
            </p:extLst>
          </p:nvPr>
        </p:nvGraphicFramePr>
        <p:xfrm>
          <a:off x="0" y="5804755"/>
          <a:ext cx="3177134" cy="1015728"/>
        </p:xfrm>
        <a:graphic>
          <a:graphicData uri="http://schemas.openxmlformats.org/drawingml/2006/table">
            <a:tbl>
              <a:tblPr firstRow="1" bandRow="1">
                <a:tableStyleId>{2D5ABB26-0587-4C30-8999-92F81FD0307C}</a:tableStyleId>
              </a:tblPr>
              <a:tblGrid>
                <a:gridCol w="3177134">
                  <a:extLst>
                    <a:ext uri="{9D8B030D-6E8A-4147-A177-3AD203B41FA5}">
                      <a16:colId xmlns:a16="http://schemas.microsoft.com/office/drawing/2014/main" val="3228618713"/>
                    </a:ext>
                  </a:extLst>
                </a:gridCol>
              </a:tblGrid>
              <a:tr h="1015728">
                <a:tc>
                  <a:txBody>
                    <a:bodyPr/>
                    <a:lstStyle/>
                    <a:p>
                      <a:r>
                        <a:rPr lang="en-IN" dirty="0">
                          <a:solidFill>
                            <a:schemeClr val="bg1"/>
                          </a:solidFill>
                        </a:rPr>
                        <a:t>Presented by: Sushmita Gurung</a:t>
                      </a:r>
                    </a:p>
                    <a:p>
                      <a:r>
                        <a:rPr lang="en-IN" dirty="0">
                          <a:solidFill>
                            <a:schemeClr val="bg1"/>
                          </a:solidFill>
                        </a:rPr>
                        <a:t>Roll no: 23</a:t>
                      </a:r>
                    </a:p>
                    <a:p>
                      <a:r>
                        <a:rPr lang="en-IN" dirty="0">
                          <a:solidFill>
                            <a:schemeClr val="bg1"/>
                          </a:solidFill>
                        </a:rPr>
                        <a:t>BNS 2</a:t>
                      </a:r>
                      <a:r>
                        <a:rPr lang="en-IN" baseline="30000" dirty="0">
                          <a:solidFill>
                            <a:schemeClr val="bg1"/>
                          </a:solidFill>
                        </a:rPr>
                        <a:t>nd</a:t>
                      </a:r>
                      <a:r>
                        <a:rPr lang="en-IN" dirty="0">
                          <a:solidFill>
                            <a:schemeClr val="bg1"/>
                          </a:solidFill>
                        </a:rPr>
                        <a:t> years</a:t>
                      </a:r>
                    </a:p>
                  </a:txBody>
                  <a:tcPr/>
                </a:tc>
                <a:extLst>
                  <a:ext uri="{0D108BD9-81ED-4DB2-BD59-A6C34878D82A}">
                    <a16:rowId xmlns:a16="http://schemas.microsoft.com/office/drawing/2014/main" val="3541052123"/>
                  </a:ext>
                </a:extLst>
              </a:tr>
            </a:tbl>
          </a:graphicData>
        </a:graphic>
      </p:graphicFrame>
    </p:spTree>
    <p:extLst>
      <p:ext uri="{BB962C8B-B14F-4D97-AF65-F5344CB8AC3E}">
        <p14:creationId xmlns:p14="http://schemas.microsoft.com/office/powerpoint/2010/main" val="4038150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80">
                                          <p:stCondLst>
                                            <p:cond delay="0"/>
                                          </p:stCondLst>
                                        </p:cTn>
                                        <p:tgtEl>
                                          <p:spTgt spid="6"/>
                                        </p:tgtEl>
                                      </p:cBhvr>
                                    </p:animEffect>
                                    <p:anim calcmode="lin" valueType="num">
                                      <p:cBhvr>
                                        <p:cTn id="8"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13" dur="26">
                                          <p:stCondLst>
                                            <p:cond delay="650"/>
                                          </p:stCondLst>
                                        </p:cTn>
                                        <p:tgtEl>
                                          <p:spTgt spid="6"/>
                                        </p:tgtEl>
                                      </p:cBhvr>
                                      <p:to x="100000" y="60000"/>
                                    </p:animScale>
                                    <p:animScale>
                                      <p:cBhvr>
                                        <p:cTn id="14" dur="166" decel="50000">
                                          <p:stCondLst>
                                            <p:cond delay="676"/>
                                          </p:stCondLst>
                                        </p:cTn>
                                        <p:tgtEl>
                                          <p:spTgt spid="6"/>
                                        </p:tgtEl>
                                      </p:cBhvr>
                                      <p:to x="100000" y="100000"/>
                                    </p:animScale>
                                    <p:animScale>
                                      <p:cBhvr>
                                        <p:cTn id="15" dur="26">
                                          <p:stCondLst>
                                            <p:cond delay="1312"/>
                                          </p:stCondLst>
                                        </p:cTn>
                                        <p:tgtEl>
                                          <p:spTgt spid="6"/>
                                        </p:tgtEl>
                                      </p:cBhvr>
                                      <p:to x="100000" y="80000"/>
                                    </p:animScale>
                                    <p:animScale>
                                      <p:cBhvr>
                                        <p:cTn id="16" dur="166" decel="50000">
                                          <p:stCondLst>
                                            <p:cond delay="1338"/>
                                          </p:stCondLst>
                                        </p:cTn>
                                        <p:tgtEl>
                                          <p:spTgt spid="6"/>
                                        </p:tgtEl>
                                      </p:cBhvr>
                                      <p:to x="100000" y="100000"/>
                                    </p:animScale>
                                    <p:animScale>
                                      <p:cBhvr>
                                        <p:cTn id="17" dur="26">
                                          <p:stCondLst>
                                            <p:cond delay="1642"/>
                                          </p:stCondLst>
                                        </p:cTn>
                                        <p:tgtEl>
                                          <p:spTgt spid="6"/>
                                        </p:tgtEl>
                                      </p:cBhvr>
                                      <p:to x="100000" y="90000"/>
                                    </p:animScale>
                                    <p:animScale>
                                      <p:cBhvr>
                                        <p:cTn id="18" dur="166" decel="50000">
                                          <p:stCondLst>
                                            <p:cond delay="1668"/>
                                          </p:stCondLst>
                                        </p:cTn>
                                        <p:tgtEl>
                                          <p:spTgt spid="6"/>
                                        </p:tgtEl>
                                      </p:cBhvr>
                                      <p:to x="100000" y="100000"/>
                                    </p:animScale>
                                    <p:animScale>
                                      <p:cBhvr>
                                        <p:cTn id="19" dur="26">
                                          <p:stCondLst>
                                            <p:cond delay="1808"/>
                                          </p:stCondLst>
                                        </p:cTn>
                                        <p:tgtEl>
                                          <p:spTgt spid="6"/>
                                        </p:tgtEl>
                                      </p:cBhvr>
                                      <p:to x="100000" y="95000"/>
                                    </p:animScale>
                                    <p:animScale>
                                      <p:cBhvr>
                                        <p:cTn id="20" dur="166" decel="50000">
                                          <p:stCondLst>
                                            <p:cond delay="1834"/>
                                          </p:stCondLst>
                                        </p:cTn>
                                        <p:tgtEl>
                                          <p:spTgt spid="6"/>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1000"/>
                                        <p:tgtEl>
                                          <p:spTgt spid="9"/>
                                        </p:tgtEl>
                                      </p:cBhvr>
                                    </p:animEffect>
                                    <p:anim calcmode="lin" valueType="num">
                                      <p:cBhvr>
                                        <p:cTn id="26" dur="1000" fill="hold"/>
                                        <p:tgtEl>
                                          <p:spTgt spid="9"/>
                                        </p:tgtEl>
                                        <p:attrNameLst>
                                          <p:attrName>ppt_x</p:attrName>
                                        </p:attrNameLst>
                                      </p:cBhvr>
                                      <p:tavLst>
                                        <p:tav tm="0">
                                          <p:val>
                                            <p:strVal val="#ppt_x"/>
                                          </p:val>
                                        </p:tav>
                                        <p:tav tm="100000">
                                          <p:val>
                                            <p:strVal val="#ppt_x"/>
                                          </p:val>
                                        </p:tav>
                                      </p:tavLst>
                                    </p:anim>
                                    <p:anim calcmode="lin" valueType="num">
                                      <p:cBhvr>
                                        <p:cTn id="27"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DE742-34CC-F5DE-0F09-61A9173F1BA0}"/>
              </a:ext>
            </a:extLst>
          </p:cNvPr>
          <p:cNvSpPr>
            <a:spLocks noGrp="1"/>
          </p:cNvSpPr>
          <p:nvPr>
            <p:ph type="title"/>
          </p:nvPr>
        </p:nvSpPr>
        <p:spPr/>
        <p:txBody>
          <a:bodyPr/>
          <a:lstStyle/>
          <a:p>
            <a:r>
              <a:rPr lang="en-IN" b="1" dirty="0">
                <a:solidFill>
                  <a:schemeClr val="tx1"/>
                </a:solidFill>
                <a:effectLst>
                  <a:outerShdw blurRad="38100" dist="38100" dir="2700000" algn="tl">
                    <a:srgbClr val="000000">
                      <a:alpha val="43137"/>
                    </a:srgbClr>
                  </a:outerShdw>
                </a:effectLst>
              </a:rPr>
              <a:t>Sign and Symptoms of tuberculosis</a:t>
            </a:r>
          </a:p>
        </p:txBody>
      </p:sp>
      <p:sp>
        <p:nvSpPr>
          <p:cNvPr id="3" name="Content Placeholder 2">
            <a:extLst>
              <a:ext uri="{FF2B5EF4-FFF2-40B4-BE49-F238E27FC236}">
                <a16:creationId xmlns:a16="http://schemas.microsoft.com/office/drawing/2014/main" id="{E7867493-C272-5AEC-3A57-470A26F1BBA8}"/>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37479173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2EF28713-1ADB-AAE0-71C6-0A6862DE46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2696169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A575A-DC45-24EF-9BF4-5C45324148C8}"/>
              </a:ext>
            </a:extLst>
          </p:cNvPr>
          <p:cNvSpPr>
            <a:spLocks noGrp="1"/>
          </p:cNvSpPr>
          <p:nvPr>
            <p:ph type="title"/>
          </p:nvPr>
        </p:nvSpPr>
        <p:spPr>
          <a:xfrm>
            <a:off x="1097280" y="263527"/>
            <a:ext cx="10058400" cy="1450757"/>
          </a:xfrm>
        </p:spPr>
        <p:txBody>
          <a:bodyPr>
            <a:normAutofit/>
          </a:bodyPr>
          <a:lstStyle/>
          <a:p>
            <a:r>
              <a:rPr lang="en-IN" sz="3600" b="1" dirty="0">
                <a:solidFill>
                  <a:schemeClr val="tx1"/>
                </a:solidFill>
                <a:effectLst>
                  <a:outerShdw blurRad="38100" dist="38100" dir="2700000" algn="tl">
                    <a:srgbClr val="000000">
                      <a:alpha val="43137"/>
                    </a:srgbClr>
                  </a:outerShdw>
                </a:effectLst>
              </a:rPr>
              <a:t>Pulmonary Symptoms</a:t>
            </a:r>
          </a:p>
        </p:txBody>
      </p:sp>
      <p:sp>
        <p:nvSpPr>
          <p:cNvPr id="3" name="Content Placeholder 2">
            <a:extLst>
              <a:ext uri="{FF2B5EF4-FFF2-40B4-BE49-F238E27FC236}">
                <a16:creationId xmlns:a16="http://schemas.microsoft.com/office/drawing/2014/main" id="{BE8BEE99-E63C-6ED3-E4E4-3C7D508B2702}"/>
              </a:ext>
            </a:extLst>
          </p:cNvPr>
          <p:cNvSpPr>
            <a:spLocks noGrp="1"/>
          </p:cNvSpPr>
          <p:nvPr>
            <p:ph idx="1"/>
          </p:nvPr>
        </p:nvSpPr>
        <p:spPr/>
        <p:txBody>
          <a:bodyPr>
            <a:normAutofit/>
          </a:bodyPr>
          <a:lstStyle/>
          <a:p>
            <a:pPr algn="just">
              <a:buFont typeface="Arial" panose="020B0604020202020204" pitchFamily="34" charset="0"/>
              <a:buChar char="•"/>
            </a:pPr>
            <a:r>
              <a:rPr lang="en-IN" sz="3000" dirty="0">
                <a:solidFill>
                  <a:schemeClr val="tx1"/>
                </a:solidFill>
              </a:rPr>
              <a:t>Productive or non-productive cough (&gt;2weeks)</a:t>
            </a:r>
          </a:p>
          <a:p>
            <a:pPr algn="just">
              <a:buFont typeface="Arial" panose="020B0604020202020204" pitchFamily="34" charset="0"/>
              <a:buChar char="•"/>
            </a:pPr>
            <a:r>
              <a:rPr lang="en-IN" sz="3000" dirty="0">
                <a:solidFill>
                  <a:schemeClr val="tx1"/>
                </a:solidFill>
              </a:rPr>
              <a:t>Dyspnoea and chest tightness</a:t>
            </a:r>
          </a:p>
          <a:p>
            <a:pPr algn="just">
              <a:buFont typeface="Arial" panose="020B0604020202020204" pitchFamily="34" charset="0"/>
              <a:buChar char="•"/>
            </a:pPr>
            <a:r>
              <a:rPr lang="en-IN" sz="3000" dirty="0">
                <a:solidFill>
                  <a:schemeClr val="tx1"/>
                </a:solidFill>
              </a:rPr>
              <a:t>Chest pain characterized as dull or tight</a:t>
            </a:r>
          </a:p>
          <a:p>
            <a:pPr algn="just">
              <a:buFont typeface="Arial" panose="020B0604020202020204" pitchFamily="34" charset="0"/>
              <a:buChar char="•"/>
            </a:pPr>
            <a:r>
              <a:rPr lang="en-IN" sz="3000" dirty="0">
                <a:solidFill>
                  <a:schemeClr val="tx1"/>
                </a:solidFill>
              </a:rPr>
              <a:t>Crackles may be present as auscultation</a:t>
            </a:r>
          </a:p>
          <a:p>
            <a:pPr algn="just">
              <a:buFont typeface="Arial" panose="020B0604020202020204" pitchFamily="34" charset="0"/>
              <a:buChar char="•"/>
            </a:pPr>
            <a:r>
              <a:rPr lang="en-IN" sz="3000" dirty="0">
                <a:solidFill>
                  <a:schemeClr val="tx1"/>
                </a:solidFill>
              </a:rPr>
              <a:t>Purulent sputum production often with haemoptysis</a:t>
            </a:r>
          </a:p>
        </p:txBody>
      </p:sp>
    </p:spTree>
    <p:extLst>
      <p:ext uri="{BB962C8B-B14F-4D97-AF65-F5344CB8AC3E}">
        <p14:creationId xmlns:p14="http://schemas.microsoft.com/office/powerpoint/2010/main" val="42564658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E5E58-A820-CA8D-A61F-6C2160AA192F}"/>
              </a:ext>
            </a:extLst>
          </p:cNvPr>
          <p:cNvSpPr>
            <a:spLocks noGrp="1"/>
          </p:cNvSpPr>
          <p:nvPr>
            <p:ph type="title"/>
          </p:nvPr>
        </p:nvSpPr>
        <p:spPr/>
        <p:txBody>
          <a:bodyPr>
            <a:normAutofit/>
          </a:bodyPr>
          <a:lstStyle/>
          <a:p>
            <a:r>
              <a:rPr lang="en-IN" sz="3600" b="1" dirty="0">
                <a:solidFill>
                  <a:schemeClr val="tx1"/>
                </a:solidFill>
                <a:effectLst>
                  <a:outerShdw blurRad="38100" dist="38100" dir="2700000" algn="tl">
                    <a:srgbClr val="000000">
                      <a:alpha val="43137"/>
                    </a:srgbClr>
                  </a:outerShdw>
                </a:effectLst>
              </a:rPr>
              <a:t>Extra pulmonary tuberculosis symptoms</a:t>
            </a:r>
          </a:p>
        </p:txBody>
      </p:sp>
      <p:sp>
        <p:nvSpPr>
          <p:cNvPr id="3" name="Content Placeholder 2">
            <a:extLst>
              <a:ext uri="{FF2B5EF4-FFF2-40B4-BE49-F238E27FC236}">
                <a16:creationId xmlns:a16="http://schemas.microsoft.com/office/drawing/2014/main" id="{96A721FB-3A86-DEF3-C9A4-AE90E6D69698}"/>
              </a:ext>
            </a:extLst>
          </p:cNvPr>
          <p:cNvSpPr>
            <a:spLocks noGrp="1"/>
          </p:cNvSpPr>
          <p:nvPr>
            <p:ph idx="1"/>
          </p:nvPr>
        </p:nvSpPr>
        <p:spPr/>
        <p:txBody>
          <a:bodyPr>
            <a:normAutofit/>
          </a:bodyPr>
          <a:lstStyle/>
          <a:p>
            <a:pPr algn="just">
              <a:buFont typeface="Arial" panose="020B0604020202020204" pitchFamily="34" charset="0"/>
              <a:buChar char="•"/>
            </a:pPr>
            <a:r>
              <a:rPr lang="en-IN" sz="3000" dirty="0">
                <a:solidFill>
                  <a:schemeClr val="tx1"/>
                </a:solidFill>
              </a:rPr>
              <a:t>Persistently swollen glands</a:t>
            </a:r>
          </a:p>
          <a:p>
            <a:pPr algn="just">
              <a:buFont typeface="Arial" panose="020B0604020202020204" pitchFamily="34" charset="0"/>
              <a:buChar char="•"/>
            </a:pPr>
            <a:r>
              <a:rPr lang="en-IN" sz="3000" dirty="0">
                <a:solidFill>
                  <a:schemeClr val="tx1"/>
                </a:solidFill>
              </a:rPr>
              <a:t> Abdominal pain</a:t>
            </a:r>
          </a:p>
          <a:p>
            <a:pPr algn="just">
              <a:buFont typeface="Arial" panose="020B0604020202020204" pitchFamily="34" charset="0"/>
              <a:buChar char="•"/>
            </a:pPr>
            <a:r>
              <a:rPr lang="en-IN" sz="3000" dirty="0">
                <a:solidFill>
                  <a:schemeClr val="tx1"/>
                </a:solidFill>
              </a:rPr>
              <a:t>Pain and loss of movement in an affected bone or joint</a:t>
            </a:r>
          </a:p>
          <a:p>
            <a:pPr algn="just">
              <a:buFont typeface="Arial" panose="020B0604020202020204" pitchFamily="34" charset="0"/>
              <a:buChar char="•"/>
            </a:pPr>
            <a:r>
              <a:rPr lang="en-IN" sz="3000" dirty="0">
                <a:solidFill>
                  <a:schemeClr val="tx1"/>
                </a:solidFill>
              </a:rPr>
              <a:t>Confusion</a:t>
            </a:r>
          </a:p>
          <a:p>
            <a:pPr algn="just">
              <a:buFont typeface="Arial" panose="020B0604020202020204" pitchFamily="34" charset="0"/>
              <a:buChar char="•"/>
            </a:pPr>
            <a:r>
              <a:rPr lang="en-IN" sz="3000" dirty="0">
                <a:solidFill>
                  <a:schemeClr val="tx1"/>
                </a:solidFill>
              </a:rPr>
              <a:t>A persistent headache</a:t>
            </a:r>
          </a:p>
          <a:p>
            <a:pPr algn="just">
              <a:buFont typeface="Arial" panose="020B0604020202020204" pitchFamily="34" charset="0"/>
              <a:buChar char="•"/>
            </a:pPr>
            <a:r>
              <a:rPr lang="en-IN" sz="3000" dirty="0">
                <a:solidFill>
                  <a:schemeClr val="tx1"/>
                </a:solidFill>
              </a:rPr>
              <a:t>Fits (seizures)</a:t>
            </a:r>
          </a:p>
        </p:txBody>
      </p:sp>
    </p:spTree>
    <p:extLst>
      <p:ext uri="{BB962C8B-B14F-4D97-AF65-F5344CB8AC3E}">
        <p14:creationId xmlns:p14="http://schemas.microsoft.com/office/powerpoint/2010/main" val="21494043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0E9CC-0BB3-FCB0-8DDC-D23B85107C73}"/>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34350A87-E4F4-BBD5-468C-4C354D48E68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28107"/>
            <a:ext cx="12192000" cy="6829893"/>
          </a:xfrm>
        </p:spPr>
      </p:pic>
    </p:spTree>
    <p:extLst>
      <p:ext uri="{BB962C8B-B14F-4D97-AF65-F5344CB8AC3E}">
        <p14:creationId xmlns:p14="http://schemas.microsoft.com/office/powerpoint/2010/main" val="20640618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829A5-5C35-BEA6-E8F5-37AED5826E7C}"/>
              </a:ext>
            </a:extLst>
          </p:cNvPr>
          <p:cNvSpPr>
            <a:spLocks noGrp="1"/>
          </p:cNvSpPr>
          <p:nvPr>
            <p:ph type="title"/>
          </p:nvPr>
        </p:nvSpPr>
        <p:spPr/>
        <p:txBody>
          <a:bodyPr/>
          <a:lstStyle/>
          <a:p>
            <a:r>
              <a:rPr lang="en-IN" b="1" dirty="0">
                <a:solidFill>
                  <a:schemeClr val="tx1"/>
                </a:solidFill>
                <a:effectLst>
                  <a:outerShdw blurRad="38100" dist="38100" dir="2700000" algn="tl">
                    <a:srgbClr val="000000">
                      <a:alpha val="43137"/>
                    </a:srgbClr>
                  </a:outerShdw>
                </a:effectLst>
              </a:rPr>
              <a:t>Diagnostic test</a:t>
            </a:r>
          </a:p>
        </p:txBody>
      </p:sp>
      <p:sp>
        <p:nvSpPr>
          <p:cNvPr id="3" name="Content Placeholder 2">
            <a:extLst>
              <a:ext uri="{FF2B5EF4-FFF2-40B4-BE49-F238E27FC236}">
                <a16:creationId xmlns:a16="http://schemas.microsoft.com/office/drawing/2014/main" id="{B8FE9C6A-CD1A-5842-54CF-D27C76818562}"/>
              </a:ext>
            </a:extLst>
          </p:cNvPr>
          <p:cNvSpPr>
            <a:spLocks noGrp="1"/>
          </p:cNvSpPr>
          <p:nvPr>
            <p:ph idx="1"/>
          </p:nvPr>
        </p:nvSpPr>
        <p:spPr>
          <a:xfrm>
            <a:off x="1097280" y="1845734"/>
            <a:ext cx="10058400" cy="4397750"/>
          </a:xfrm>
        </p:spPr>
        <p:txBody>
          <a:bodyPr>
            <a:noAutofit/>
          </a:bodyPr>
          <a:lstStyle/>
          <a:p>
            <a:pPr algn="just">
              <a:buFont typeface="Arial" panose="020B0604020202020204" pitchFamily="34" charset="0"/>
              <a:buChar char="•"/>
            </a:pPr>
            <a:r>
              <a:rPr lang="en-IN" sz="3000" dirty="0">
                <a:solidFill>
                  <a:schemeClr val="tx1"/>
                </a:solidFill>
              </a:rPr>
              <a:t>History Taking:</a:t>
            </a:r>
            <a:r>
              <a:rPr lang="en-IN" sz="3000" dirty="0">
                <a:effectLst/>
                <a:latin typeface="Calibri" panose="020F0502020204030204" pitchFamily="34" charset="0"/>
                <a:ea typeface="Calibri" panose="020F0502020204030204" pitchFamily="34" charset="0"/>
                <a:cs typeface="Cordia New" panose="020B0304020202020204" pitchFamily="34" charset="-34"/>
              </a:rPr>
              <a:t> age, sex, occupation, diet pattern, living condition, family history, personal habits, disease condition, medication, migrations etc.</a:t>
            </a:r>
          </a:p>
          <a:p>
            <a:pPr algn="just">
              <a:buFont typeface="Arial" panose="020B0604020202020204" pitchFamily="34" charset="0"/>
              <a:buChar char="•"/>
            </a:pPr>
            <a:endParaRPr lang="en-IN" sz="3000" dirty="0">
              <a:solidFill>
                <a:schemeClr val="tx1"/>
              </a:solidFill>
            </a:endParaRPr>
          </a:p>
          <a:p>
            <a:pPr algn="just">
              <a:buFont typeface="Arial" panose="020B0604020202020204" pitchFamily="34" charset="0"/>
              <a:buChar char="•"/>
            </a:pPr>
            <a:r>
              <a:rPr lang="en-IN" sz="3000" dirty="0">
                <a:solidFill>
                  <a:schemeClr val="tx1"/>
                </a:solidFill>
              </a:rPr>
              <a:t>Physical examination:</a:t>
            </a:r>
            <a:r>
              <a:rPr lang="en-IN" sz="3000" dirty="0">
                <a:effectLst/>
                <a:latin typeface="Calibri" panose="020F0502020204030204" pitchFamily="34" charset="0"/>
                <a:ea typeface="Calibri" panose="020F0502020204030204" pitchFamily="34" charset="0"/>
                <a:cs typeface="Cordia New" panose="020B0304020202020204" pitchFamily="34" charset="-34"/>
              </a:rPr>
              <a:t> body weight, BMI, vital signs, breath sounds, clubbing of fingers</a:t>
            </a:r>
            <a:endParaRPr lang="en-IN" sz="3000" dirty="0">
              <a:solidFill>
                <a:schemeClr val="tx1"/>
              </a:solidFill>
            </a:endParaRPr>
          </a:p>
          <a:p>
            <a:pPr algn="just">
              <a:buFont typeface="Arial" panose="020B0604020202020204" pitchFamily="34" charset="0"/>
              <a:buChar char="•"/>
            </a:pPr>
            <a:endParaRPr lang="en-IN" sz="3000" dirty="0">
              <a:solidFill>
                <a:schemeClr val="tx1"/>
              </a:solidFill>
            </a:endParaRPr>
          </a:p>
        </p:txBody>
      </p:sp>
    </p:spTree>
    <p:extLst>
      <p:ext uri="{BB962C8B-B14F-4D97-AF65-F5344CB8AC3E}">
        <p14:creationId xmlns:p14="http://schemas.microsoft.com/office/powerpoint/2010/main" val="41215173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3A9B9-3862-20CF-3150-8F31A0281DAB}"/>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2289E9E-9FF6-954B-9D95-4E76DAD99147}"/>
              </a:ext>
            </a:extLst>
          </p:cNvPr>
          <p:cNvSpPr>
            <a:spLocks noGrp="1"/>
          </p:cNvSpPr>
          <p:nvPr>
            <p:ph idx="1"/>
          </p:nvPr>
        </p:nvSpPr>
        <p:spPr/>
        <p:txBody>
          <a:bodyPr>
            <a:normAutofit/>
          </a:bodyPr>
          <a:lstStyle/>
          <a:p>
            <a:pPr algn="just">
              <a:buFont typeface="Arial" panose="020B0604020202020204" pitchFamily="34" charset="0"/>
              <a:buChar char="•"/>
            </a:pPr>
            <a:r>
              <a:rPr lang="en-IN" sz="2800" dirty="0">
                <a:solidFill>
                  <a:schemeClr val="tx1"/>
                </a:solidFill>
              </a:rPr>
              <a:t>Sputum culture, Gene </a:t>
            </a:r>
            <a:r>
              <a:rPr lang="en-IN" sz="2800" dirty="0" err="1">
                <a:solidFill>
                  <a:schemeClr val="tx1"/>
                </a:solidFill>
              </a:rPr>
              <a:t>xpert</a:t>
            </a:r>
            <a:r>
              <a:rPr lang="en-IN" sz="2800" dirty="0">
                <a:solidFill>
                  <a:schemeClr val="tx1"/>
                </a:solidFill>
              </a:rPr>
              <a:t> MTB/RIF</a:t>
            </a:r>
          </a:p>
          <a:p>
            <a:pPr algn="just">
              <a:buFont typeface="Arial" panose="020B0604020202020204" pitchFamily="34" charset="0"/>
              <a:buChar char="•"/>
            </a:pPr>
            <a:r>
              <a:rPr lang="en-IN" sz="2800" dirty="0">
                <a:solidFill>
                  <a:schemeClr val="tx1"/>
                </a:solidFill>
              </a:rPr>
              <a:t>Serological test: Tuberculin test (Mantoux test)</a:t>
            </a:r>
          </a:p>
          <a:p>
            <a:pPr algn="just">
              <a:buFont typeface="Arial" panose="020B0604020202020204" pitchFamily="34" charset="0"/>
              <a:buChar char="•"/>
            </a:pPr>
            <a:r>
              <a:rPr lang="en-IN" sz="2800" dirty="0">
                <a:solidFill>
                  <a:schemeClr val="tx1"/>
                </a:solidFill>
              </a:rPr>
              <a:t>Blood test: ESR, VDRL, TC, DC, HIV</a:t>
            </a:r>
          </a:p>
          <a:p>
            <a:pPr algn="just">
              <a:buFont typeface="Arial" panose="020B0604020202020204" pitchFamily="34" charset="0"/>
              <a:buChar char="•"/>
            </a:pPr>
            <a:r>
              <a:rPr lang="en-IN" sz="2800" dirty="0">
                <a:solidFill>
                  <a:schemeClr val="tx1"/>
                </a:solidFill>
              </a:rPr>
              <a:t>Chest radiology : Chest Xray</a:t>
            </a:r>
          </a:p>
          <a:p>
            <a:pPr algn="just">
              <a:buFont typeface="Arial" panose="020B0604020202020204" pitchFamily="34" charset="0"/>
              <a:buChar char="•"/>
            </a:pPr>
            <a:r>
              <a:rPr lang="en-IN" sz="2800" dirty="0" err="1">
                <a:solidFill>
                  <a:schemeClr val="tx1"/>
                </a:solidFill>
              </a:rPr>
              <a:t>Histo</a:t>
            </a:r>
            <a:r>
              <a:rPr lang="en-IN" sz="2800" dirty="0">
                <a:solidFill>
                  <a:schemeClr val="tx1"/>
                </a:solidFill>
              </a:rPr>
              <a:t>/cytopathological examination</a:t>
            </a:r>
          </a:p>
          <a:p>
            <a:pPr algn="just">
              <a:buFont typeface="Arial" panose="020B0604020202020204" pitchFamily="34" charset="0"/>
              <a:buChar char="•"/>
            </a:pPr>
            <a:r>
              <a:rPr lang="en-IN" sz="2800" dirty="0">
                <a:solidFill>
                  <a:schemeClr val="tx1"/>
                </a:solidFill>
              </a:rPr>
              <a:t>CT scan or MRI</a:t>
            </a:r>
          </a:p>
          <a:p>
            <a:endParaRPr lang="en-IN" sz="2800" dirty="0">
              <a:solidFill>
                <a:schemeClr val="tx1"/>
              </a:solidFill>
            </a:endParaRPr>
          </a:p>
        </p:txBody>
      </p:sp>
    </p:spTree>
    <p:extLst>
      <p:ext uri="{BB962C8B-B14F-4D97-AF65-F5344CB8AC3E}">
        <p14:creationId xmlns:p14="http://schemas.microsoft.com/office/powerpoint/2010/main" val="32597538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EC251-FF95-7A3E-94E3-2D8C95BD709A}"/>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491A8342-B037-FFA2-2FE6-1D32B05B4C1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8657" y="19664"/>
            <a:ext cx="12270658" cy="6941573"/>
          </a:xfrm>
        </p:spPr>
      </p:pic>
    </p:spTree>
    <p:extLst>
      <p:ext uri="{BB962C8B-B14F-4D97-AF65-F5344CB8AC3E}">
        <p14:creationId xmlns:p14="http://schemas.microsoft.com/office/powerpoint/2010/main" val="10081791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22101-DAC7-4665-8B5B-3128E5B0E0CA}"/>
              </a:ext>
            </a:extLst>
          </p:cNvPr>
          <p:cNvSpPr>
            <a:spLocks noGrp="1"/>
          </p:cNvSpPr>
          <p:nvPr>
            <p:ph type="title"/>
          </p:nvPr>
        </p:nvSpPr>
        <p:spPr/>
        <p:txBody>
          <a:bodyPr/>
          <a:lstStyle/>
          <a:p>
            <a:r>
              <a:rPr lang="en-IN" b="1" dirty="0">
                <a:solidFill>
                  <a:schemeClr val="tx1"/>
                </a:solidFill>
                <a:effectLst>
                  <a:outerShdw blurRad="38100" dist="38100" dir="2700000" algn="tl">
                    <a:srgbClr val="000000">
                      <a:alpha val="43137"/>
                    </a:srgbClr>
                  </a:outerShdw>
                </a:effectLst>
              </a:rPr>
              <a:t>Medical management</a:t>
            </a:r>
          </a:p>
        </p:txBody>
      </p:sp>
      <p:sp>
        <p:nvSpPr>
          <p:cNvPr id="3" name="Content Placeholder 2">
            <a:extLst>
              <a:ext uri="{FF2B5EF4-FFF2-40B4-BE49-F238E27FC236}">
                <a16:creationId xmlns:a16="http://schemas.microsoft.com/office/drawing/2014/main" id="{B1834107-C475-B53D-72AF-FB72457E0FF7}"/>
              </a:ext>
            </a:extLst>
          </p:cNvPr>
          <p:cNvSpPr>
            <a:spLocks noGrp="1"/>
          </p:cNvSpPr>
          <p:nvPr>
            <p:ph idx="1"/>
          </p:nvPr>
        </p:nvSpPr>
        <p:spPr>
          <a:xfrm>
            <a:off x="1097280" y="1845733"/>
            <a:ext cx="10180320" cy="4358421"/>
          </a:xfrm>
        </p:spPr>
        <p:txBody>
          <a:bodyPr>
            <a:noAutofit/>
          </a:bodyPr>
          <a:lstStyle/>
          <a:p>
            <a:pPr algn="just">
              <a:buFont typeface="Arial" panose="020B0604020202020204" pitchFamily="34" charset="0"/>
              <a:buChar char="•"/>
            </a:pPr>
            <a:r>
              <a:rPr lang="en-US" sz="3000" dirty="0">
                <a:solidFill>
                  <a:schemeClr val="tx1"/>
                </a:solidFill>
              </a:rPr>
              <a:t>Treatment of tuberculosis should be started immediately after confirmation of TB diagnosis. There is NO room for trial treatment.</a:t>
            </a:r>
          </a:p>
          <a:p>
            <a:pPr marL="0" indent="0" algn="just">
              <a:buNone/>
            </a:pPr>
            <a:endParaRPr lang="en-US" sz="3000" dirty="0">
              <a:solidFill>
                <a:schemeClr val="tx1"/>
              </a:solidFill>
            </a:endParaRPr>
          </a:p>
          <a:p>
            <a:pPr algn="just">
              <a:buFont typeface="Arial" panose="020B0604020202020204" pitchFamily="34" charset="0"/>
              <a:buChar char="•"/>
            </a:pPr>
            <a:r>
              <a:rPr lang="en-US" sz="3000" dirty="0">
                <a:solidFill>
                  <a:schemeClr val="tx1"/>
                </a:solidFill>
              </a:rPr>
              <a:t>For TB patients to be effectively treated, TB patients must be given the right drugs in the right combinations, appropriate dosage, administered correctly and regularly for the appropriate duration of time under observation.</a:t>
            </a:r>
          </a:p>
          <a:p>
            <a:pPr algn="just">
              <a:buFont typeface="Arial" panose="020B0604020202020204" pitchFamily="34" charset="0"/>
              <a:buChar char="•"/>
            </a:pPr>
            <a:endParaRPr lang="en-US" sz="3000" dirty="0">
              <a:solidFill>
                <a:schemeClr val="tx1"/>
              </a:solidFill>
            </a:endParaRPr>
          </a:p>
        </p:txBody>
      </p:sp>
    </p:spTree>
    <p:extLst>
      <p:ext uri="{BB962C8B-B14F-4D97-AF65-F5344CB8AC3E}">
        <p14:creationId xmlns:p14="http://schemas.microsoft.com/office/powerpoint/2010/main" val="34214754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01BEE-1D87-43EF-DD2F-145A88453B7F}"/>
              </a:ext>
            </a:extLst>
          </p:cNvPr>
          <p:cNvSpPr>
            <a:spLocks noGrp="1"/>
          </p:cNvSpPr>
          <p:nvPr>
            <p:ph type="title"/>
          </p:nvPr>
        </p:nvSpPr>
        <p:spPr/>
        <p:txBody>
          <a:bodyPr>
            <a:normAutofit/>
          </a:bodyPr>
          <a:lstStyle/>
          <a:p>
            <a:r>
              <a:rPr lang="en-IN" sz="3600" b="1" dirty="0" err="1">
                <a:solidFill>
                  <a:schemeClr val="tx1"/>
                </a:solidFill>
                <a:effectLst>
                  <a:outerShdw blurRad="38100" dist="38100" dir="2700000" algn="tl">
                    <a:srgbClr val="000000">
                      <a:alpha val="43137"/>
                    </a:srgbClr>
                  </a:outerShdw>
                </a:effectLst>
              </a:rPr>
              <a:t>Contd</a:t>
            </a:r>
            <a:r>
              <a:rPr lang="en-IN" sz="3600" b="1" dirty="0">
                <a:solidFill>
                  <a:schemeClr val="tx1"/>
                </a:solidFill>
                <a:effectLst>
                  <a:outerShdw blurRad="38100" dist="38100" dir="2700000" algn="tl">
                    <a:srgbClr val="000000">
                      <a:alpha val="43137"/>
                    </a:srgbClr>
                  </a:outerShdw>
                </a:effectLst>
              </a:rPr>
              <a:t>…..</a:t>
            </a:r>
          </a:p>
        </p:txBody>
      </p:sp>
      <p:sp>
        <p:nvSpPr>
          <p:cNvPr id="3" name="Content Placeholder 2">
            <a:extLst>
              <a:ext uri="{FF2B5EF4-FFF2-40B4-BE49-F238E27FC236}">
                <a16:creationId xmlns:a16="http://schemas.microsoft.com/office/drawing/2014/main" id="{E8EF3AF1-377A-A93B-A145-ACD413A61143}"/>
              </a:ext>
            </a:extLst>
          </p:cNvPr>
          <p:cNvSpPr>
            <a:spLocks noGrp="1"/>
          </p:cNvSpPr>
          <p:nvPr>
            <p:ph idx="1"/>
          </p:nvPr>
        </p:nvSpPr>
        <p:spPr/>
        <p:txBody>
          <a:bodyPr>
            <a:normAutofit/>
          </a:bodyPr>
          <a:lstStyle/>
          <a:p>
            <a:pPr algn="just">
              <a:buFont typeface="Arial" panose="020B0604020202020204" pitchFamily="34" charset="0"/>
              <a:buChar char="•"/>
            </a:pPr>
            <a:r>
              <a:rPr lang="en-US" sz="3000" dirty="0">
                <a:solidFill>
                  <a:schemeClr val="tx1"/>
                </a:solidFill>
              </a:rPr>
              <a:t>The best way to ensure effective treatment for TB patients is to support medicine intake through Directly Observed Treatment, Short course (DOTS) using fixed-dose combination (FDC) tablets. All TB treatment must be given under DOT.</a:t>
            </a:r>
            <a:endParaRPr lang="en-IN" sz="3000" dirty="0">
              <a:solidFill>
                <a:schemeClr val="tx1"/>
              </a:solidFill>
            </a:endParaRPr>
          </a:p>
          <a:p>
            <a:pPr algn="just">
              <a:buFont typeface="Arial" panose="020B0604020202020204" pitchFamily="34" charset="0"/>
              <a:buChar char="•"/>
            </a:pPr>
            <a:endParaRPr lang="en-IN" sz="3000" dirty="0">
              <a:solidFill>
                <a:schemeClr val="tx1"/>
              </a:solidFill>
            </a:endParaRPr>
          </a:p>
        </p:txBody>
      </p:sp>
    </p:spTree>
    <p:extLst>
      <p:ext uri="{BB962C8B-B14F-4D97-AF65-F5344CB8AC3E}">
        <p14:creationId xmlns:p14="http://schemas.microsoft.com/office/powerpoint/2010/main" val="40005283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2AB04-F7B9-1E2A-6B69-21875647DD82}"/>
              </a:ext>
            </a:extLst>
          </p:cNvPr>
          <p:cNvSpPr>
            <a:spLocks noGrp="1"/>
          </p:cNvSpPr>
          <p:nvPr>
            <p:ph type="title"/>
          </p:nvPr>
        </p:nvSpPr>
        <p:spPr/>
        <p:txBody>
          <a:bodyPr/>
          <a:lstStyle/>
          <a:p>
            <a:r>
              <a:rPr lang="en-IN" b="1" dirty="0">
                <a:solidFill>
                  <a:schemeClr val="tx1"/>
                </a:solidFill>
                <a:effectLst>
                  <a:outerShdw blurRad="38100" dist="38100" dir="2700000" algn="tl">
                    <a:srgbClr val="000000">
                      <a:alpha val="43137"/>
                    </a:srgbClr>
                  </a:outerShdw>
                </a:effectLst>
              </a:rPr>
              <a:t>General Objective</a:t>
            </a:r>
          </a:p>
        </p:txBody>
      </p:sp>
      <p:sp>
        <p:nvSpPr>
          <p:cNvPr id="3" name="Content Placeholder 2">
            <a:extLst>
              <a:ext uri="{FF2B5EF4-FFF2-40B4-BE49-F238E27FC236}">
                <a16:creationId xmlns:a16="http://schemas.microsoft.com/office/drawing/2014/main" id="{8090C097-6085-FD3E-D966-F4AE55F63AB2}"/>
              </a:ext>
            </a:extLst>
          </p:cNvPr>
          <p:cNvSpPr>
            <a:spLocks noGrp="1"/>
          </p:cNvSpPr>
          <p:nvPr>
            <p:ph idx="1"/>
          </p:nvPr>
        </p:nvSpPr>
        <p:spPr/>
        <p:txBody>
          <a:bodyPr>
            <a:normAutofit/>
          </a:bodyPr>
          <a:lstStyle/>
          <a:p>
            <a:pPr algn="just"/>
            <a:r>
              <a:rPr lang="en-IN" sz="3000" dirty="0">
                <a:solidFill>
                  <a:schemeClr val="tx1"/>
                </a:solidFill>
              </a:rPr>
              <a:t>At the end of session BNS 1</a:t>
            </a:r>
            <a:r>
              <a:rPr lang="en-IN" sz="3000" baseline="30000" dirty="0">
                <a:solidFill>
                  <a:schemeClr val="tx1"/>
                </a:solidFill>
              </a:rPr>
              <a:t>st</a:t>
            </a:r>
            <a:r>
              <a:rPr lang="en-IN" sz="3000" dirty="0">
                <a:solidFill>
                  <a:schemeClr val="tx1"/>
                </a:solidFill>
              </a:rPr>
              <a:t> year student will able to explain about Tuberculosis</a:t>
            </a:r>
          </a:p>
        </p:txBody>
      </p:sp>
    </p:spTree>
    <p:extLst>
      <p:ext uri="{BB962C8B-B14F-4D97-AF65-F5344CB8AC3E}">
        <p14:creationId xmlns:p14="http://schemas.microsoft.com/office/powerpoint/2010/main" val="38356725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78F475BF-3BED-7005-760E-2DCBDC30C02D}"/>
              </a:ext>
            </a:extLst>
          </p:cNvPr>
          <p:cNvGraphicFramePr>
            <a:graphicFrameLocks noGrp="1"/>
          </p:cNvGraphicFramePr>
          <p:nvPr>
            <p:extLst>
              <p:ext uri="{D42A27DB-BD31-4B8C-83A1-F6EECF244321}">
                <p14:modId xmlns:p14="http://schemas.microsoft.com/office/powerpoint/2010/main" val="3898852423"/>
              </p:ext>
            </p:extLst>
          </p:nvPr>
        </p:nvGraphicFramePr>
        <p:xfrm>
          <a:off x="19664" y="1424695"/>
          <a:ext cx="11867535" cy="5053780"/>
        </p:xfrm>
        <a:graphic>
          <a:graphicData uri="http://schemas.openxmlformats.org/drawingml/2006/table">
            <a:tbl>
              <a:tblPr firstRow="1" bandRow="1">
                <a:tableStyleId>{5DA37D80-6434-44D0-A028-1B22A696006F}</a:tableStyleId>
              </a:tblPr>
              <a:tblGrid>
                <a:gridCol w="6298037">
                  <a:extLst>
                    <a:ext uri="{9D8B030D-6E8A-4147-A177-3AD203B41FA5}">
                      <a16:colId xmlns:a16="http://schemas.microsoft.com/office/drawing/2014/main" val="1287653137"/>
                    </a:ext>
                  </a:extLst>
                </a:gridCol>
                <a:gridCol w="2271895">
                  <a:extLst>
                    <a:ext uri="{9D8B030D-6E8A-4147-A177-3AD203B41FA5}">
                      <a16:colId xmlns:a16="http://schemas.microsoft.com/office/drawing/2014/main" val="1561569823"/>
                    </a:ext>
                  </a:extLst>
                </a:gridCol>
                <a:gridCol w="3297603">
                  <a:extLst>
                    <a:ext uri="{9D8B030D-6E8A-4147-A177-3AD203B41FA5}">
                      <a16:colId xmlns:a16="http://schemas.microsoft.com/office/drawing/2014/main" val="3073529898"/>
                    </a:ext>
                  </a:extLst>
                </a:gridCol>
              </a:tblGrid>
              <a:tr h="1290929">
                <a:tc>
                  <a:txBody>
                    <a:bodyPr/>
                    <a:lstStyle/>
                    <a:p>
                      <a:r>
                        <a:rPr lang="en-IN" sz="3800" dirty="0">
                          <a:solidFill>
                            <a:schemeClr val="tx1"/>
                          </a:solidFill>
                          <a:effectLst>
                            <a:outerShdw blurRad="38100" dist="38100" dir="2700000" algn="tl">
                              <a:srgbClr val="000000">
                                <a:alpha val="43137"/>
                              </a:srgbClr>
                            </a:outerShdw>
                          </a:effectLst>
                        </a:rPr>
                        <a:t>Type of Tuberculosis</a:t>
                      </a:r>
                    </a:p>
                  </a:txBody>
                  <a:tcPr/>
                </a:tc>
                <a:tc>
                  <a:txBody>
                    <a:bodyPr/>
                    <a:lstStyle/>
                    <a:p>
                      <a:r>
                        <a:rPr lang="en-IN" sz="3800" dirty="0">
                          <a:solidFill>
                            <a:schemeClr val="tx1"/>
                          </a:solidFill>
                          <a:effectLst>
                            <a:outerShdw blurRad="38100" dist="38100" dir="2700000" algn="tl">
                              <a:srgbClr val="000000">
                                <a:alpha val="43137"/>
                              </a:srgbClr>
                            </a:outerShdw>
                          </a:effectLst>
                        </a:rPr>
                        <a:t>Intensive phase</a:t>
                      </a:r>
                    </a:p>
                  </a:txBody>
                  <a:tcPr/>
                </a:tc>
                <a:tc>
                  <a:txBody>
                    <a:bodyPr/>
                    <a:lstStyle/>
                    <a:p>
                      <a:r>
                        <a:rPr lang="en-IN" sz="3800" dirty="0">
                          <a:solidFill>
                            <a:schemeClr val="tx1"/>
                          </a:solidFill>
                          <a:effectLst>
                            <a:outerShdw blurRad="38100" dist="38100" dir="2700000" algn="tl">
                              <a:srgbClr val="000000">
                                <a:alpha val="43137"/>
                              </a:srgbClr>
                            </a:outerShdw>
                          </a:effectLst>
                        </a:rPr>
                        <a:t>Continuation phase</a:t>
                      </a:r>
                    </a:p>
                  </a:txBody>
                  <a:tcPr/>
                </a:tc>
                <a:extLst>
                  <a:ext uri="{0D108BD9-81ED-4DB2-BD59-A6C34878D82A}">
                    <a16:rowId xmlns:a16="http://schemas.microsoft.com/office/drawing/2014/main" val="2560724597"/>
                  </a:ext>
                </a:extLst>
              </a:tr>
              <a:tr h="2028109">
                <a:tc>
                  <a:txBody>
                    <a:bodyPr/>
                    <a:lstStyle/>
                    <a:p>
                      <a:r>
                        <a:rPr lang="en-IN" sz="2800" dirty="0">
                          <a:solidFill>
                            <a:schemeClr val="tx1"/>
                          </a:solidFill>
                        </a:rPr>
                        <a:t>New TB cases:</a:t>
                      </a:r>
                    </a:p>
                    <a:p>
                      <a:pPr marL="457200" indent="-457200">
                        <a:buFont typeface="Arial" panose="020B0604020202020204" pitchFamily="34" charset="0"/>
                        <a:buChar char="•"/>
                      </a:pPr>
                      <a:r>
                        <a:rPr lang="en-IN" sz="2800" dirty="0">
                          <a:solidFill>
                            <a:schemeClr val="tx1"/>
                          </a:solidFill>
                        </a:rPr>
                        <a:t>Adult and childhood</a:t>
                      </a:r>
                    </a:p>
                    <a:p>
                      <a:pPr marL="457200" indent="-457200">
                        <a:buFont typeface="Arial" panose="020B0604020202020204" pitchFamily="34" charset="0"/>
                        <a:buChar char="•"/>
                      </a:pPr>
                      <a:r>
                        <a:rPr lang="en-IN" sz="2800" dirty="0">
                          <a:solidFill>
                            <a:schemeClr val="tx1"/>
                          </a:solidFill>
                        </a:rPr>
                        <a:t>Bacteriological: or clinically diagnosed</a:t>
                      </a:r>
                    </a:p>
                    <a:p>
                      <a:pPr marL="457200" indent="-457200">
                        <a:buFont typeface="Arial" panose="020B0604020202020204" pitchFamily="34" charset="0"/>
                        <a:buChar char="•"/>
                      </a:pPr>
                      <a:r>
                        <a:rPr lang="en-IN" sz="2800" dirty="0">
                          <a:solidFill>
                            <a:schemeClr val="tx1"/>
                          </a:solidFill>
                        </a:rPr>
                        <a:t>Pulmonary or extra-pulmonary</a:t>
                      </a:r>
                    </a:p>
                  </a:txBody>
                  <a:tcPr/>
                </a:tc>
                <a:tc>
                  <a:txBody>
                    <a:bodyPr/>
                    <a:lstStyle/>
                    <a:p>
                      <a:endParaRPr lang="en-IN" sz="2800" dirty="0">
                        <a:solidFill>
                          <a:schemeClr val="tx1"/>
                        </a:solidFill>
                      </a:endParaRPr>
                    </a:p>
                    <a:p>
                      <a:endParaRPr lang="en-IN" sz="2800" dirty="0">
                        <a:solidFill>
                          <a:schemeClr val="tx1"/>
                        </a:solidFill>
                      </a:endParaRPr>
                    </a:p>
                    <a:p>
                      <a:r>
                        <a:rPr lang="en-IN" sz="2800" dirty="0">
                          <a:solidFill>
                            <a:schemeClr val="tx1"/>
                          </a:solidFill>
                        </a:rPr>
                        <a:t>2HRZE</a:t>
                      </a:r>
                    </a:p>
                  </a:txBody>
                  <a:tcPr/>
                </a:tc>
                <a:tc>
                  <a:txBody>
                    <a:bodyPr/>
                    <a:lstStyle/>
                    <a:p>
                      <a:endParaRPr lang="en-IN" sz="2800" dirty="0">
                        <a:solidFill>
                          <a:schemeClr val="tx1"/>
                        </a:solidFill>
                      </a:endParaRPr>
                    </a:p>
                    <a:p>
                      <a:endParaRPr lang="en-IN" sz="2800" dirty="0">
                        <a:solidFill>
                          <a:schemeClr val="tx1"/>
                        </a:solidFill>
                      </a:endParaRPr>
                    </a:p>
                    <a:p>
                      <a:r>
                        <a:rPr lang="en-IN" sz="2800" dirty="0">
                          <a:solidFill>
                            <a:schemeClr val="tx1"/>
                          </a:solidFill>
                        </a:rPr>
                        <a:t>4HR</a:t>
                      </a:r>
                    </a:p>
                  </a:txBody>
                  <a:tcPr/>
                </a:tc>
                <a:extLst>
                  <a:ext uri="{0D108BD9-81ED-4DB2-BD59-A6C34878D82A}">
                    <a16:rowId xmlns:a16="http://schemas.microsoft.com/office/drawing/2014/main" val="1000249097"/>
                  </a:ext>
                </a:extLst>
              </a:tr>
              <a:tr h="1734742">
                <a:tc>
                  <a:txBody>
                    <a:bodyPr/>
                    <a:lstStyle/>
                    <a:p>
                      <a:r>
                        <a:rPr lang="en-IN" sz="2800" dirty="0">
                          <a:solidFill>
                            <a:schemeClr val="tx1"/>
                          </a:solidFill>
                        </a:rPr>
                        <a:t>Complicated/severe EP cases (CNS TB, TB pericarditis, Miliary TB)</a:t>
                      </a:r>
                    </a:p>
                  </a:txBody>
                  <a:tcPr/>
                </a:tc>
                <a:tc>
                  <a:txBody>
                    <a:bodyPr/>
                    <a:lstStyle/>
                    <a:p>
                      <a:r>
                        <a:rPr lang="en-IN" sz="2800" dirty="0">
                          <a:solidFill>
                            <a:schemeClr val="tx1"/>
                          </a:solidFill>
                        </a:rPr>
                        <a:t>2HRZE</a:t>
                      </a:r>
                    </a:p>
                  </a:txBody>
                  <a:tcPr/>
                </a:tc>
                <a:tc>
                  <a:txBody>
                    <a:bodyPr/>
                    <a:lstStyle/>
                    <a:p>
                      <a:r>
                        <a:rPr lang="en-IN" sz="2800" dirty="0">
                          <a:solidFill>
                            <a:schemeClr val="tx1"/>
                          </a:solidFill>
                        </a:rPr>
                        <a:t>7-10 HRE</a:t>
                      </a:r>
                    </a:p>
                  </a:txBody>
                  <a:tcPr/>
                </a:tc>
                <a:extLst>
                  <a:ext uri="{0D108BD9-81ED-4DB2-BD59-A6C34878D82A}">
                    <a16:rowId xmlns:a16="http://schemas.microsoft.com/office/drawing/2014/main" val="2899593782"/>
                  </a:ext>
                </a:extLst>
              </a:tr>
            </a:tbl>
          </a:graphicData>
        </a:graphic>
      </p:graphicFrame>
      <p:graphicFrame>
        <p:nvGraphicFramePr>
          <p:cNvPr id="5" name="Table 5">
            <a:extLst>
              <a:ext uri="{FF2B5EF4-FFF2-40B4-BE49-F238E27FC236}">
                <a16:creationId xmlns:a16="http://schemas.microsoft.com/office/drawing/2014/main" id="{80497374-1DB3-7DFB-BC97-7532C1B96CA1}"/>
              </a:ext>
            </a:extLst>
          </p:cNvPr>
          <p:cNvGraphicFramePr>
            <a:graphicFrameLocks noGrp="1"/>
          </p:cNvGraphicFramePr>
          <p:nvPr>
            <p:extLst>
              <p:ext uri="{D42A27DB-BD31-4B8C-83A1-F6EECF244321}">
                <p14:modId xmlns:p14="http://schemas.microsoft.com/office/powerpoint/2010/main" val="2603313913"/>
              </p:ext>
            </p:extLst>
          </p:nvPr>
        </p:nvGraphicFramePr>
        <p:xfrm>
          <a:off x="19665" y="379525"/>
          <a:ext cx="11975690" cy="937998"/>
        </p:xfrm>
        <a:graphic>
          <a:graphicData uri="http://schemas.openxmlformats.org/drawingml/2006/table">
            <a:tbl>
              <a:tblPr firstRow="1" bandRow="1">
                <a:tableStyleId>{BC89EF96-8CEA-46FF-86C4-4CE0E7609802}</a:tableStyleId>
              </a:tblPr>
              <a:tblGrid>
                <a:gridCol w="11975690">
                  <a:extLst>
                    <a:ext uri="{9D8B030D-6E8A-4147-A177-3AD203B41FA5}">
                      <a16:colId xmlns:a16="http://schemas.microsoft.com/office/drawing/2014/main" val="2685635996"/>
                    </a:ext>
                  </a:extLst>
                </a:gridCol>
              </a:tblGrid>
              <a:tr h="937998">
                <a:tc>
                  <a:txBody>
                    <a:bodyPr/>
                    <a:lstStyle/>
                    <a:p>
                      <a:r>
                        <a:rPr lang="en-IN" sz="3600" dirty="0">
                          <a:solidFill>
                            <a:schemeClr val="tx1"/>
                          </a:solidFill>
                          <a:effectLst>
                            <a:outerShdw blurRad="38100" dist="38100" dir="2700000" algn="tl">
                              <a:srgbClr val="000000">
                                <a:alpha val="43137"/>
                              </a:srgbClr>
                            </a:outerShdw>
                          </a:effectLst>
                        </a:rPr>
                        <a:t>Table indicates the drugs and different durations of treatment</a:t>
                      </a:r>
                    </a:p>
                  </a:txBody>
                  <a:tcPr/>
                </a:tc>
                <a:extLst>
                  <a:ext uri="{0D108BD9-81ED-4DB2-BD59-A6C34878D82A}">
                    <a16:rowId xmlns:a16="http://schemas.microsoft.com/office/drawing/2014/main" val="199367798"/>
                  </a:ext>
                </a:extLst>
              </a:tr>
            </a:tbl>
          </a:graphicData>
        </a:graphic>
      </p:graphicFrame>
    </p:spTree>
    <p:extLst>
      <p:ext uri="{BB962C8B-B14F-4D97-AF65-F5344CB8AC3E}">
        <p14:creationId xmlns:p14="http://schemas.microsoft.com/office/powerpoint/2010/main" val="22336574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4A40EC89-DB2D-18B4-3CC3-F4748F18AEAA}"/>
              </a:ext>
            </a:extLst>
          </p:cNvPr>
          <p:cNvGraphicFramePr>
            <a:graphicFrameLocks noGrp="1"/>
          </p:cNvGraphicFramePr>
          <p:nvPr>
            <p:extLst>
              <p:ext uri="{D42A27DB-BD31-4B8C-83A1-F6EECF244321}">
                <p14:modId xmlns:p14="http://schemas.microsoft.com/office/powerpoint/2010/main" val="3303123534"/>
              </p:ext>
            </p:extLst>
          </p:nvPr>
        </p:nvGraphicFramePr>
        <p:xfrm>
          <a:off x="167148" y="0"/>
          <a:ext cx="11779047" cy="6570898"/>
        </p:xfrm>
        <a:graphic>
          <a:graphicData uri="http://schemas.openxmlformats.org/drawingml/2006/table">
            <a:tbl>
              <a:tblPr firstRow="1" bandRow="1">
                <a:tableStyleId>{5DA37D80-6434-44D0-A028-1B22A696006F}</a:tableStyleId>
              </a:tblPr>
              <a:tblGrid>
                <a:gridCol w="3932677">
                  <a:extLst>
                    <a:ext uri="{9D8B030D-6E8A-4147-A177-3AD203B41FA5}">
                      <a16:colId xmlns:a16="http://schemas.microsoft.com/office/drawing/2014/main" val="1431508387"/>
                    </a:ext>
                  </a:extLst>
                </a:gridCol>
                <a:gridCol w="3641602">
                  <a:extLst>
                    <a:ext uri="{9D8B030D-6E8A-4147-A177-3AD203B41FA5}">
                      <a16:colId xmlns:a16="http://schemas.microsoft.com/office/drawing/2014/main" val="407642968"/>
                    </a:ext>
                  </a:extLst>
                </a:gridCol>
                <a:gridCol w="4204768">
                  <a:extLst>
                    <a:ext uri="{9D8B030D-6E8A-4147-A177-3AD203B41FA5}">
                      <a16:colId xmlns:a16="http://schemas.microsoft.com/office/drawing/2014/main" val="2638174765"/>
                    </a:ext>
                  </a:extLst>
                </a:gridCol>
              </a:tblGrid>
              <a:tr h="6570898">
                <a:tc>
                  <a:txBody>
                    <a:bodyPr/>
                    <a:lstStyle/>
                    <a:p>
                      <a:pPr algn="l"/>
                      <a:r>
                        <a:rPr lang="en-IN" sz="2800" b="1" dirty="0">
                          <a:solidFill>
                            <a:schemeClr val="tx1"/>
                          </a:solidFill>
                        </a:rPr>
                        <a:t>Retreatment cases</a:t>
                      </a:r>
                    </a:p>
                    <a:p>
                      <a:pPr algn="l"/>
                      <a:r>
                        <a:rPr lang="en-IN" sz="2800" b="1" dirty="0">
                          <a:solidFill>
                            <a:schemeClr val="tx1"/>
                          </a:solidFill>
                        </a:rPr>
                        <a:t>All from</a:t>
                      </a:r>
                      <a:r>
                        <a:rPr lang="en-IN" sz="2800" b="0" dirty="0">
                          <a:solidFill>
                            <a:schemeClr val="tx1"/>
                          </a:solidFill>
                        </a:rPr>
                        <a:t>:</a:t>
                      </a:r>
                    </a:p>
                    <a:p>
                      <a:pPr marL="457200" indent="-457200" algn="l">
                        <a:buFont typeface="Arial" panose="020B0604020202020204" pitchFamily="34" charset="0"/>
                        <a:buChar char="•"/>
                      </a:pPr>
                      <a:r>
                        <a:rPr lang="en-IN" sz="2800" b="0" baseline="30000" dirty="0">
                          <a:solidFill>
                            <a:schemeClr val="tx1"/>
                          </a:solidFill>
                        </a:rPr>
                        <a:t> 1st Rapid</a:t>
                      </a:r>
                      <a:r>
                        <a:rPr lang="en-IN" sz="2800" b="0" dirty="0">
                          <a:solidFill>
                            <a:schemeClr val="tx1"/>
                          </a:solidFill>
                        </a:rPr>
                        <a:t> DST with Xpert MTB/RIF testing should be done to see the status of resistance to Rifampicin </a:t>
                      </a:r>
                    </a:p>
                    <a:p>
                      <a:pPr marL="457200" indent="-457200" algn="l">
                        <a:buFont typeface="Arial" panose="020B0604020202020204" pitchFamily="34" charset="0"/>
                        <a:buChar char="•"/>
                      </a:pPr>
                      <a:endParaRPr lang="en-IN" sz="2800" b="0" dirty="0">
                        <a:solidFill>
                          <a:schemeClr val="tx1"/>
                        </a:solidFill>
                      </a:endParaRPr>
                    </a:p>
                    <a:p>
                      <a:pPr marL="457200" indent="-457200" algn="l">
                        <a:buFont typeface="Arial" panose="020B0604020202020204" pitchFamily="34" charset="0"/>
                        <a:buChar char="•"/>
                      </a:pPr>
                      <a:r>
                        <a:rPr lang="en-IN" sz="2800" b="0" dirty="0">
                          <a:solidFill>
                            <a:schemeClr val="tx1"/>
                          </a:solidFill>
                        </a:rPr>
                        <a:t>Followed by LPA among those having MTB+ve and Rifampicin sensitive for Isoniazid (INH) resistance status.</a:t>
                      </a:r>
                    </a:p>
                  </a:txBody>
                  <a:tcPr/>
                </a:tc>
                <a:tc>
                  <a:txBody>
                    <a:bodyPr/>
                    <a:lstStyle/>
                    <a:p>
                      <a:pPr algn="l"/>
                      <a:endParaRPr lang="en-IN" sz="2800" b="0" dirty="0">
                        <a:solidFill>
                          <a:schemeClr val="tx1"/>
                        </a:solidFill>
                      </a:endParaRPr>
                    </a:p>
                    <a:p>
                      <a:pPr algn="l"/>
                      <a:r>
                        <a:rPr lang="en-IN" sz="2800" b="0" dirty="0">
                          <a:solidFill>
                            <a:schemeClr val="tx1"/>
                          </a:solidFill>
                        </a:rPr>
                        <a:t>Xpert: MTB/RIF –Rifampicin sensitive</a:t>
                      </a:r>
                    </a:p>
                    <a:p>
                      <a:pPr algn="l"/>
                      <a:r>
                        <a:rPr lang="en-IN" sz="2800" b="0" dirty="0">
                          <a:solidFill>
                            <a:schemeClr val="tx1"/>
                          </a:solidFill>
                        </a:rPr>
                        <a:t>LPA –Isoniazid sensitive</a:t>
                      </a:r>
                    </a:p>
                    <a:p>
                      <a:pPr algn="l"/>
                      <a:endParaRPr lang="en-IN" sz="2800" b="0" dirty="0">
                        <a:solidFill>
                          <a:schemeClr val="tx1"/>
                        </a:solidFill>
                      </a:endParaRPr>
                    </a:p>
                    <a:p>
                      <a:pPr algn="l"/>
                      <a:endParaRPr lang="en-IN" sz="2800" b="0" dirty="0">
                        <a:solidFill>
                          <a:schemeClr val="tx1"/>
                        </a:solidFill>
                      </a:endParaRPr>
                    </a:p>
                    <a:p>
                      <a:pPr algn="l"/>
                      <a:endParaRPr lang="en-IN" sz="2800" b="0" dirty="0">
                        <a:solidFill>
                          <a:schemeClr val="tx1"/>
                        </a:solidFill>
                      </a:endParaRPr>
                    </a:p>
                    <a:p>
                      <a:pPr algn="l"/>
                      <a:endParaRPr lang="en-IN" sz="2800" b="0" dirty="0">
                        <a:solidFill>
                          <a:schemeClr val="tx1"/>
                        </a:solidFill>
                      </a:endParaRPr>
                    </a:p>
                    <a:p>
                      <a:pPr algn="l"/>
                      <a:r>
                        <a:rPr lang="en-IN" sz="2800" b="0" dirty="0">
                          <a:solidFill>
                            <a:schemeClr val="tx1"/>
                          </a:solidFill>
                        </a:rPr>
                        <a:t>Xpert MTB/RIF – Rifampicin sensitive</a:t>
                      </a:r>
                    </a:p>
                    <a:p>
                      <a:pPr algn="l"/>
                      <a:r>
                        <a:rPr lang="en-IN" sz="2800" b="0" dirty="0">
                          <a:solidFill>
                            <a:schemeClr val="tx1"/>
                          </a:solidFill>
                        </a:rPr>
                        <a:t>LPA- Isoniazid Resistant and FQ sensitive</a:t>
                      </a:r>
                    </a:p>
                    <a:p>
                      <a:pPr algn="l"/>
                      <a:endParaRPr lang="en-IN" sz="2800" b="0" dirty="0">
                        <a:solidFill>
                          <a:schemeClr val="tx1"/>
                        </a:solidFill>
                      </a:endParaRPr>
                    </a:p>
                  </a:txBody>
                  <a:tcPr/>
                </a:tc>
                <a:tc>
                  <a:txBody>
                    <a:bodyPr/>
                    <a:lstStyle/>
                    <a:p>
                      <a:pPr algn="l"/>
                      <a:endParaRPr lang="en-IN" sz="2800" b="0" dirty="0">
                        <a:solidFill>
                          <a:schemeClr val="tx1"/>
                        </a:solidFill>
                      </a:endParaRPr>
                    </a:p>
                    <a:p>
                      <a:pPr algn="l"/>
                      <a:endParaRPr lang="en-IN" sz="2800" b="0" dirty="0">
                        <a:solidFill>
                          <a:schemeClr val="tx1"/>
                        </a:solidFill>
                      </a:endParaRPr>
                    </a:p>
                    <a:p>
                      <a:pPr algn="l"/>
                      <a:r>
                        <a:rPr lang="en-IN" sz="2800" b="0" dirty="0">
                          <a:solidFill>
                            <a:schemeClr val="tx1"/>
                          </a:solidFill>
                        </a:rPr>
                        <a:t>2HRZE              4HR</a:t>
                      </a:r>
                    </a:p>
                    <a:p>
                      <a:pPr algn="l"/>
                      <a:endParaRPr lang="en-IN" sz="2800" b="0" dirty="0">
                        <a:solidFill>
                          <a:schemeClr val="tx1"/>
                        </a:solidFill>
                      </a:endParaRPr>
                    </a:p>
                    <a:p>
                      <a:pPr algn="l"/>
                      <a:endParaRPr lang="en-IN" sz="2800" b="0" dirty="0">
                        <a:solidFill>
                          <a:schemeClr val="tx1"/>
                        </a:solidFill>
                      </a:endParaRPr>
                    </a:p>
                    <a:p>
                      <a:pPr algn="l"/>
                      <a:endParaRPr lang="en-IN" sz="2800" b="0" dirty="0">
                        <a:solidFill>
                          <a:schemeClr val="tx1"/>
                        </a:solidFill>
                      </a:endParaRPr>
                    </a:p>
                    <a:p>
                      <a:pPr algn="l"/>
                      <a:endParaRPr lang="en-IN" sz="2800" b="0" dirty="0">
                        <a:solidFill>
                          <a:schemeClr val="tx1"/>
                        </a:solidFill>
                      </a:endParaRPr>
                    </a:p>
                    <a:p>
                      <a:pPr algn="l"/>
                      <a:endParaRPr lang="en-IN" sz="2800"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sz="2800" b="0" dirty="0">
                          <a:solidFill>
                            <a:schemeClr val="tx1"/>
                          </a:solidFill>
                        </a:rPr>
                        <a:t>6 (H)RZE + Levofloxacin (full duration)</a:t>
                      </a:r>
                    </a:p>
                    <a:p>
                      <a:pPr algn="l"/>
                      <a:endParaRPr lang="en-IN" sz="2800" b="0" dirty="0">
                        <a:solidFill>
                          <a:schemeClr val="tx1"/>
                        </a:solidFill>
                      </a:endParaRPr>
                    </a:p>
                  </a:txBody>
                  <a:tcPr/>
                </a:tc>
                <a:extLst>
                  <a:ext uri="{0D108BD9-81ED-4DB2-BD59-A6C34878D82A}">
                    <a16:rowId xmlns:a16="http://schemas.microsoft.com/office/drawing/2014/main" val="2743565095"/>
                  </a:ext>
                </a:extLst>
              </a:tr>
            </a:tbl>
          </a:graphicData>
        </a:graphic>
      </p:graphicFrame>
      <p:cxnSp>
        <p:nvCxnSpPr>
          <p:cNvPr id="4" name="Straight Connector 3">
            <a:extLst>
              <a:ext uri="{FF2B5EF4-FFF2-40B4-BE49-F238E27FC236}">
                <a16:creationId xmlns:a16="http://schemas.microsoft.com/office/drawing/2014/main" id="{E3902CE2-38CD-8C43-C219-626B586FB926}"/>
              </a:ext>
            </a:extLst>
          </p:cNvPr>
          <p:cNvCxnSpPr>
            <a:cxnSpLocks/>
          </p:cNvCxnSpPr>
          <p:nvPr/>
        </p:nvCxnSpPr>
        <p:spPr>
          <a:xfrm>
            <a:off x="4109884" y="2871019"/>
            <a:ext cx="7836311"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3CFEF92-9067-4C14-AE7A-89C03CCE216E}"/>
              </a:ext>
            </a:extLst>
          </p:cNvPr>
          <p:cNvCxnSpPr/>
          <p:nvPr/>
        </p:nvCxnSpPr>
        <p:spPr>
          <a:xfrm>
            <a:off x="9812594" y="78658"/>
            <a:ext cx="0" cy="279236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615020D-4365-239F-D518-715758E373D2}"/>
              </a:ext>
            </a:extLst>
          </p:cNvPr>
          <p:cNvCxnSpPr>
            <a:cxnSpLocks/>
          </p:cNvCxnSpPr>
          <p:nvPr/>
        </p:nvCxnSpPr>
        <p:spPr>
          <a:xfrm>
            <a:off x="4109884" y="78658"/>
            <a:ext cx="7836311"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023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4F192BE5-6321-F3BE-3936-446DB716C69F}"/>
              </a:ext>
            </a:extLst>
          </p:cNvPr>
          <p:cNvGraphicFramePr>
            <a:graphicFrameLocks noGrp="1"/>
          </p:cNvGraphicFramePr>
          <p:nvPr>
            <p:extLst>
              <p:ext uri="{D42A27DB-BD31-4B8C-83A1-F6EECF244321}">
                <p14:modId xmlns:p14="http://schemas.microsoft.com/office/powerpoint/2010/main" val="4155858045"/>
              </p:ext>
            </p:extLst>
          </p:nvPr>
        </p:nvGraphicFramePr>
        <p:xfrm>
          <a:off x="1" y="0"/>
          <a:ext cx="12260827" cy="6347416"/>
        </p:xfrm>
        <a:graphic>
          <a:graphicData uri="http://schemas.openxmlformats.org/drawingml/2006/table">
            <a:tbl>
              <a:tblPr firstRow="1" bandRow="1">
                <a:tableStyleId>{5DA37D80-6434-44D0-A028-1B22A696006F}</a:tableStyleId>
              </a:tblPr>
              <a:tblGrid>
                <a:gridCol w="3362631">
                  <a:extLst>
                    <a:ext uri="{9D8B030D-6E8A-4147-A177-3AD203B41FA5}">
                      <a16:colId xmlns:a16="http://schemas.microsoft.com/office/drawing/2014/main" val="3392418172"/>
                    </a:ext>
                  </a:extLst>
                </a:gridCol>
                <a:gridCol w="4201508">
                  <a:extLst>
                    <a:ext uri="{9D8B030D-6E8A-4147-A177-3AD203B41FA5}">
                      <a16:colId xmlns:a16="http://schemas.microsoft.com/office/drawing/2014/main" val="1495259787"/>
                    </a:ext>
                  </a:extLst>
                </a:gridCol>
                <a:gridCol w="4696688">
                  <a:extLst>
                    <a:ext uri="{9D8B030D-6E8A-4147-A177-3AD203B41FA5}">
                      <a16:colId xmlns:a16="http://schemas.microsoft.com/office/drawing/2014/main" val="590267808"/>
                    </a:ext>
                  </a:extLst>
                </a:gridCol>
              </a:tblGrid>
              <a:tr h="5068819">
                <a:tc>
                  <a:txBody>
                    <a:bodyPr/>
                    <a:lstStyle/>
                    <a:p>
                      <a:endParaRPr lang="en-IN" sz="2800" b="0" dirty="0">
                        <a:solidFill>
                          <a:schemeClr val="tx1"/>
                        </a:solidFill>
                      </a:endParaRPr>
                    </a:p>
                  </a:txBody>
                  <a:tcPr/>
                </a:tc>
                <a:tc>
                  <a:txBody>
                    <a:bodyPr/>
                    <a:lstStyle/>
                    <a:p>
                      <a:endParaRPr lang="en-IN" sz="2800" b="0" dirty="0">
                        <a:solidFill>
                          <a:schemeClr val="tx1"/>
                        </a:solidFill>
                      </a:endParaRPr>
                    </a:p>
                    <a:p>
                      <a:r>
                        <a:rPr lang="en-IN" sz="2800" b="0" dirty="0">
                          <a:solidFill>
                            <a:schemeClr val="tx1"/>
                          </a:solidFill>
                        </a:rPr>
                        <a:t>Xpert MTB/RIF-Rifampicin sensitive</a:t>
                      </a:r>
                    </a:p>
                    <a:p>
                      <a:r>
                        <a:rPr lang="en-IN" sz="2800" b="0" dirty="0">
                          <a:solidFill>
                            <a:schemeClr val="tx1"/>
                          </a:solidFill>
                        </a:rPr>
                        <a:t>LPA- Isoniazid not known because of no access to LPA</a:t>
                      </a:r>
                    </a:p>
                    <a:p>
                      <a:endParaRPr lang="en-IN" sz="2800" b="0" dirty="0">
                        <a:solidFill>
                          <a:schemeClr val="tx1"/>
                        </a:solidFill>
                      </a:endParaRPr>
                    </a:p>
                    <a:p>
                      <a:endParaRPr lang="en-IN" sz="2800" b="0" dirty="0">
                        <a:solidFill>
                          <a:schemeClr val="tx1"/>
                        </a:solidFill>
                      </a:endParaRPr>
                    </a:p>
                    <a:p>
                      <a:endParaRPr lang="en-IN" sz="2800" b="0" dirty="0">
                        <a:solidFill>
                          <a:schemeClr val="tx1"/>
                        </a:solidFill>
                      </a:endParaRPr>
                    </a:p>
                    <a:p>
                      <a:r>
                        <a:rPr lang="en-IN" sz="2800" b="0" dirty="0">
                          <a:solidFill>
                            <a:schemeClr val="tx1"/>
                          </a:solidFill>
                        </a:rPr>
                        <a:t>Rifampicin sensitive INH </a:t>
                      </a:r>
                    </a:p>
                    <a:p>
                      <a:r>
                        <a:rPr lang="en-IN" sz="2800" b="0" dirty="0">
                          <a:solidFill>
                            <a:schemeClr val="tx1"/>
                          </a:solidFill>
                        </a:rPr>
                        <a:t>Resistance and FQ resistant</a:t>
                      </a:r>
                    </a:p>
                  </a:txBody>
                  <a:tcPr/>
                </a:tc>
                <a:tc>
                  <a:txBody>
                    <a:bodyPr/>
                    <a:lstStyle/>
                    <a:p>
                      <a:endParaRPr lang="en-IN" sz="2800" b="0" dirty="0">
                        <a:solidFill>
                          <a:schemeClr val="tx1"/>
                        </a:solidFill>
                      </a:endParaRPr>
                    </a:p>
                    <a:p>
                      <a:r>
                        <a:rPr lang="en-IN" sz="2800" b="0" dirty="0">
                          <a:solidFill>
                            <a:schemeClr val="tx1"/>
                          </a:solidFill>
                        </a:rPr>
                        <a:t>6HRZE (full duration)</a:t>
                      </a:r>
                    </a:p>
                    <a:p>
                      <a:endParaRPr lang="en-IN" sz="2800" b="0" dirty="0">
                        <a:solidFill>
                          <a:schemeClr val="tx1"/>
                        </a:solidFill>
                      </a:endParaRPr>
                    </a:p>
                    <a:p>
                      <a:endParaRPr lang="en-IN" sz="2800" b="0" dirty="0">
                        <a:solidFill>
                          <a:schemeClr val="tx1"/>
                        </a:solidFill>
                      </a:endParaRPr>
                    </a:p>
                    <a:p>
                      <a:endParaRPr lang="en-IN" sz="2800" b="0" dirty="0">
                        <a:solidFill>
                          <a:schemeClr val="tx1"/>
                        </a:solidFill>
                      </a:endParaRPr>
                    </a:p>
                    <a:p>
                      <a:endParaRPr lang="en-IN" sz="2800" b="0" dirty="0">
                        <a:solidFill>
                          <a:schemeClr val="tx1"/>
                        </a:solidFill>
                      </a:endParaRPr>
                    </a:p>
                    <a:p>
                      <a:endParaRPr lang="en-IN" sz="2800" b="0" dirty="0">
                        <a:solidFill>
                          <a:schemeClr val="tx1"/>
                        </a:solidFill>
                      </a:endParaRPr>
                    </a:p>
                    <a:p>
                      <a:endParaRPr lang="en-IN" sz="2800" b="0" dirty="0">
                        <a:solidFill>
                          <a:schemeClr val="tx1"/>
                        </a:solidFill>
                      </a:endParaRPr>
                    </a:p>
                    <a:p>
                      <a:r>
                        <a:rPr lang="en-IN" sz="2800" b="0" dirty="0">
                          <a:solidFill>
                            <a:schemeClr val="tx1"/>
                          </a:solidFill>
                        </a:rPr>
                        <a:t>6(H)RZE</a:t>
                      </a:r>
                    </a:p>
                    <a:p>
                      <a:endParaRPr lang="en-IN" sz="2800" b="0" dirty="0">
                        <a:solidFill>
                          <a:schemeClr val="tx1"/>
                        </a:solidFill>
                      </a:endParaRPr>
                    </a:p>
                    <a:p>
                      <a:endParaRPr lang="en-IN" sz="2800" b="0" dirty="0">
                        <a:solidFill>
                          <a:schemeClr val="tx1"/>
                        </a:solidFill>
                      </a:endParaRPr>
                    </a:p>
                    <a:p>
                      <a:endParaRPr lang="en-IN" sz="2800" b="0" dirty="0">
                        <a:solidFill>
                          <a:schemeClr val="tx1"/>
                        </a:solidFill>
                      </a:endParaRPr>
                    </a:p>
                  </a:txBody>
                  <a:tcPr/>
                </a:tc>
                <a:extLst>
                  <a:ext uri="{0D108BD9-81ED-4DB2-BD59-A6C34878D82A}">
                    <a16:rowId xmlns:a16="http://schemas.microsoft.com/office/drawing/2014/main" val="4084873353"/>
                  </a:ext>
                </a:extLst>
              </a:tr>
              <a:tr h="1135336">
                <a:tc>
                  <a:txBody>
                    <a:bodyPr/>
                    <a:lstStyle/>
                    <a:p>
                      <a:r>
                        <a:rPr lang="en-IN" sz="2800" b="0" dirty="0">
                          <a:solidFill>
                            <a:schemeClr val="tx1"/>
                          </a:solidFill>
                        </a:rPr>
                        <a:t>  </a:t>
                      </a:r>
                    </a:p>
                    <a:p>
                      <a:r>
                        <a:rPr lang="en-IN" sz="2800" b="0" dirty="0">
                          <a:solidFill>
                            <a:schemeClr val="tx1"/>
                          </a:solidFill>
                        </a:rPr>
                        <a:t>       DR TB</a:t>
                      </a:r>
                    </a:p>
                  </a:txBody>
                  <a:tcPr/>
                </a:tc>
                <a:tc gridSpan="2">
                  <a:txBody>
                    <a:bodyPr/>
                    <a:lstStyle/>
                    <a:p>
                      <a:endParaRPr lang="en-IN" sz="2800" b="0" dirty="0">
                        <a:solidFill>
                          <a:schemeClr val="tx1"/>
                        </a:solidFill>
                      </a:endParaRPr>
                    </a:p>
                    <a:p>
                      <a:r>
                        <a:rPr lang="en-IN" sz="2800" b="0" dirty="0">
                          <a:solidFill>
                            <a:schemeClr val="tx1"/>
                          </a:solidFill>
                        </a:rPr>
                        <a:t>Refer to national Guidelines on DR-TB management (2019)</a:t>
                      </a:r>
                    </a:p>
                  </a:txBody>
                  <a:tcPr/>
                </a:tc>
                <a:tc hMerge="1">
                  <a:txBody>
                    <a:bodyPr/>
                    <a:lstStyle/>
                    <a:p>
                      <a:endParaRPr lang="en-IN" sz="2800" b="0" dirty="0"/>
                    </a:p>
                  </a:txBody>
                  <a:tcPr/>
                </a:tc>
                <a:extLst>
                  <a:ext uri="{0D108BD9-81ED-4DB2-BD59-A6C34878D82A}">
                    <a16:rowId xmlns:a16="http://schemas.microsoft.com/office/drawing/2014/main" val="744985040"/>
                  </a:ext>
                </a:extLst>
              </a:tr>
            </a:tbl>
          </a:graphicData>
        </a:graphic>
      </p:graphicFrame>
      <p:cxnSp>
        <p:nvCxnSpPr>
          <p:cNvPr id="4" name="Straight Connector 3">
            <a:extLst>
              <a:ext uri="{FF2B5EF4-FFF2-40B4-BE49-F238E27FC236}">
                <a16:creationId xmlns:a16="http://schemas.microsoft.com/office/drawing/2014/main" id="{4B8EC35C-D5C1-C7E6-5814-EE8513DF578C}"/>
              </a:ext>
            </a:extLst>
          </p:cNvPr>
          <p:cNvCxnSpPr/>
          <p:nvPr/>
        </p:nvCxnSpPr>
        <p:spPr>
          <a:xfrm>
            <a:off x="3372465" y="2979174"/>
            <a:ext cx="8691716"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42290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C9DAA-3FB1-B50A-A914-19778159D5B8}"/>
              </a:ext>
            </a:extLst>
          </p:cNvPr>
          <p:cNvSpPr>
            <a:spLocks noGrp="1"/>
          </p:cNvSpPr>
          <p:nvPr>
            <p:ph type="title"/>
          </p:nvPr>
        </p:nvSpPr>
        <p:spPr/>
        <p:txBody>
          <a:bodyPr/>
          <a:lstStyle/>
          <a:p>
            <a:r>
              <a:rPr lang="en-US" b="1" dirty="0">
                <a:solidFill>
                  <a:schemeClr val="tx1"/>
                </a:solidFill>
                <a:effectLst>
                  <a:outerShdw blurRad="38100" dist="38100" dir="2700000" algn="tl">
                    <a:srgbClr val="000000">
                      <a:alpha val="43137"/>
                    </a:srgbClr>
                  </a:outerShdw>
                </a:effectLst>
              </a:rPr>
              <a:t>The commonest DR/MDR-TB regimen used in Nepal are:</a:t>
            </a:r>
            <a:endParaRPr lang="en-IN" b="1" dirty="0">
              <a:solidFill>
                <a:schemeClr val="tx1"/>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3655EBFD-DB11-4F4E-50C2-8CEC35C1EDE2}"/>
              </a:ext>
            </a:extLst>
          </p:cNvPr>
          <p:cNvSpPr>
            <a:spLocks noGrp="1"/>
          </p:cNvSpPr>
          <p:nvPr>
            <p:ph idx="1"/>
          </p:nvPr>
        </p:nvSpPr>
        <p:spPr/>
        <p:txBody>
          <a:bodyPr>
            <a:normAutofit lnSpcReduction="10000"/>
          </a:bodyPr>
          <a:lstStyle/>
          <a:p>
            <a:pPr marL="742950" indent="-742950" algn="just">
              <a:buFont typeface="+mj-lt"/>
              <a:buAutoNum type="arabicPeriod"/>
            </a:pPr>
            <a:r>
              <a:rPr lang="en-US" sz="3800" b="1" dirty="0">
                <a:solidFill>
                  <a:schemeClr val="tx1"/>
                </a:solidFill>
              </a:rPr>
              <a:t>  Shorter Standardized Treatment Regimen (SSTR)</a:t>
            </a:r>
            <a:endParaRPr lang="en-US" sz="3000" dirty="0">
              <a:solidFill>
                <a:schemeClr val="tx1"/>
              </a:solidFill>
            </a:endParaRPr>
          </a:p>
          <a:p>
            <a:pPr algn="just">
              <a:buFont typeface="Arial" panose="020B0604020202020204" pitchFamily="34" charset="0"/>
              <a:buChar char="•"/>
            </a:pPr>
            <a:r>
              <a:rPr lang="en-US" sz="3000" dirty="0">
                <a:solidFill>
                  <a:schemeClr val="tx1"/>
                </a:solidFill>
              </a:rPr>
              <a:t> The STR consists of an intensive phase of 4 months with 7 drugs, followed by a continuation phase of 5 months with 4 drugs. </a:t>
            </a:r>
          </a:p>
          <a:p>
            <a:pPr algn="just">
              <a:buFont typeface="Arial" panose="020B0604020202020204" pitchFamily="34" charset="0"/>
              <a:buChar char="•"/>
            </a:pPr>
            <a:endParaRPr lang="en-US" sz="3000" dirty="0">
              <a:solidFill>
                <a:schemeClr val="tx1"/>
              </a:solidFill>
            </a:endParaRPr>
          </a:p>
          <a:p>
            <a:pPr algn="just">
              <a:buFont typeface="Arial" panose="020B0604020202020204" pitchFamily="34" charset="0"/>
              <a:buChar char="•"/>
            </a:pPr>
            <a:r>
              <a:rPr lang="en-US" sz="3000" dirty="0">
                <a:solidFill>
                  <a:schemeClr val="tx1"/>
                </a:solidFill>
              </a:rPr>
              <a:t> The intensive phase will be extended if smear conversion is not achieved within 4 months, with a maximum of 6 months.</a:t>
            </a:r>
            <a:endParaRPr lang="en-IN" sz="3000" dirty="0">
              <a:solidFill>
                <a:schemeClr val="tx1"/>
              </a:solidFill>
            </a:endParaRPr>
          </a:p>
        </p:txBody>
      </p:sp>
    </p:spTree>
    <p:extLst>
      <p:ext uri="{BB962C8B-B14F-4D97-AF65-F5344CB8AC3E}">
        <p14:creationId xmlns:p14="http://schemas.microsoft.com/office/powerpoint/2010/main" val="21201528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A839290F-7100-8401-6235-2591E78D2842}"/>
              </a:ext>
            </a:extLst>
          </p:cNvPr>
          <p:cNvGraphicFramePr>
            <a:graphicFrameLocks noGrp="1"/>
          </p:cNvGraphicFramePr>
          <p:nvPr>
            <p:extLst>
              <p:ext uri="{D42A27DB-BD31-4B8C-83A1-F6EECF244321}">
                <p14:modId xmlns:p14="http://schemas.microsoft.com/office/powerpoint/2010/main" val="2894016677"/>
              </p:ext>
            </p:extLst>
          </p:nvPr>
        </p:nvGraphicFramePr>
        <p:xfrm>
          <a:off x="442452" y="414865"/>
          <a:ext cx="11425083" cy="5684168"/>
        </p:xfrm>
        <a:graphic>
          <a:graphicData uri="http://schemas.openxmlformats.org/drawingml/2006/table">
            <a:tbl>
              <a:tblPr firstRow="1" bandRow="1">
                <a:tableStyleId>{5DA37D80-6434-44D0-A028-1B22A696006F}</a:tableStyleId>
              </a:tblPr>
              <a:tblGrid>
                <a:gridCol w="3808361">
                  <a:extLst>
                    <a:ext uri="{9D8B030D-6E8A-4147-A177-3AD203B41FA5}">
                      <a16:colId xmlns:a16="http://schemas.microsoft.com/office/drawing/2014/main" val="1026596833"/>
                    </a:ext>
                  </a:extLst>
                </a:gridCol>
                <a:gridCol w="3808361">
                  <a:extLst>
                    <a:ext uri="{9D8B030D-6E8A-4147-A177-3AD203B41FA5}">
                      <a16:colId xmlns:a16="http://schemas.microsoft.com/office/drawing/2014/main" val="2237646654"/>
                    </a:ext>
                  </a:extLst>
                </a:gridCol>
                <a:gridCol w="3808361">
                  <a:extLst>
                    <a:ext uri="{9D8B030D-6E8A-4147-A177-3AD203B41FA5}">
                      <a16:colId xmlns:a16="http://schemas.microsoft.com/office/drawing/2014/main" val="4091003153"/>
                    </a:ext>
                  </a:extLst>
                </a:gridCol>
              </a:tblGrid>
              <a:tr h="1004899">
                <a:tc>
                  <a:txBody>
                    <a:bodyPr/>
                    <a:lstStyle/>
                    <a:p>
                      <a:r>
                        <a:rPr lang="en-US" sz="3000" dirty="0">
                          <a:solidFill>
                            <a:schemeClr val="tx1"/>
                          </a:solidFill>
                        </a:rPr>
                        <a:t>Drugs</a:t>
                      </a:r>
                      <a:endParaRPr lang="en-IN" sz="3000" dirty="0">
                        <a:solidFill>
                          <a:schemeClr val="tx1"/>
                        </a:solidFill>
                      </a:endParaRPr>
                    </a:p>
                  </a:txBody>
                  <a:tcPr/>
                </a:tc>
                <a:tc>
                  <a:txBody>
                    <a:bodyPr/>
                    <a:lstStyle/>
                    <a:p>
                      <a:r>
                        <a:rPr lang="en-US" sz="3000" dirty="0">
                          <a:solidFill>
                            <a:schemeClr val="tx1"/>
                          </a:solidFill>
                        </a:rPr>
                        <a:t>Intensive phase</a:t>
                      </a:r>
                    </a:p>
                    <a:p>
                      <a:r>
                        <a:rPr lang="en-US" sz="3000" dirty="0">
                          <a:solidFill>
                            <a:schemeClr val="tx1"/>
                          </a:solidFill>
                        </a:rPr>
                        <a:t>4(+1 or 2) months</a:t>
                      </a:r>
                      <a:endParaRPr lang="en-IN" sz="3000" dirty="0">
                        <a:solidFill>
                          <a:schemeClr val="tx1"/>
                        </a:solidFill>
                      </a:endParaRPr>
                    </a:p>
                  </a:txBody>
                  <a:tcPr/>
                </a:tc>
                <a:tc rowSpan="4">
                  <a:txBody>
                    <a:bodyPr/>
                    <a:lstStyle/>
                    <a:p>
                      <a:endParaRPr lang="en-US" sz="3000" dirty="0">
                        <a:solidFill>
                          <a:schemeClr val="tx1"/>
                        </a:solidFill>
                      </a:endParaRPr>
                    </a:p>
                    <a:p>
                      <a:endParaRPr lang="en-US" sz="3000" dirty="0">
                        <a:solidFill>
                          <a:schemeClr val="tx1"/>
                        </a:solidFill>
                      </a:endParaRPr>
                    </a:p>
                    <a:p>
                      <a:r>
                        <a:rPr lang="en-US" sz="3000" dirty="0">
                          <a:solidFill>
                            <a:schemeClr val="tx1"/>
                          </a:solidFill>
                        </a:rPr>
                        <a:t> Continuation phase</a:t>
                      </a:r>
                    </a:p>
                    <a:p>
                      <a:r>
                        <a:rPr lang="en-US" sz="3000" dirty="0">
                          <a:solidFill>
                            <a:schemeClr val="tx1"/>
                          </a:solidFill>
                        </a:rPr>
                        <a:t>  5 months (fixed)</a:t>
                      </a:r>
                      <a:endParaRPr lang="en-IN" sz="3000" dirty="0">
                        <a:solidFill>
                          <a:schemeClr val="tx1"/>
                        </a:solidFill>
                      </a:endParaRPr>
                    </a:p>
                  </a:txBody>
                  <a:tcPr/>
                </a:tc>
                <a:extLst>
                  <a:ext uri="{0D108BD9-81ED-4DB2-BD59-A6C34878D82A}">
                    <a16:rowId xmlns:a16="http://schemas.microsoft.com/office/drawing/2014/main" val="3024428535"/>
                  </a:ext>
                </a:extLst>
              </a:tr>
              <a:tr h="649940">
                <a:tc>
                  <a:txBody>
                    <a:bodyPr/>
                    <a:lstStyle/>
                    <a:p>
                      <a:r>
                        <a:rPr lang="en-US" sz="3000" dirty="0">
                          <a:solidFill>
                            <a:schemeClr val="tx1"/>
                          </a:solidFill>
                        </a:rPr>
                        <a:t>Amikacin</a:t>
                      </a:r>
                      <a:endParaRPr lang="en-IN" sz="3000" dirty="0">
                        <a:solidFill>
                          <a:schemeClr val="tx1"/>
                        </a:solidFill>
                      </a:endParaRPr>
                    </a:p>
                  </a:txBody>
                  <a:tcPr/>
                </a:tc>
                <a:tc>
                  <a:txBody>
                    <a:bodyPr/>
                    <a:lstStyle/>
                    <a:p>
                      <a:endParaRPr lang="en-IN" sz="3000" dirty="0">
                        <a:solidFill>
                          <a:schemeClr val="tx1"/>
                        </a:solidFill>
                      </a:endParaRPr>
                    </a:p>
                  </a:txBody>
                  <a:tcPr/>
                </a:tc>
                <a:tc vMerge="1">
                  <a:txBody>
                    <a:bodyPr/>
                    <a:lstStyle/>
                    <a:p>
                      <a:endParaRPr lang="en-IN" sz="3000" dirty="0">
                        <a:solidFill>
                          <a:schemeClr val="tx1"/>
                        </a:solidFill>
                      </a:endParaRPr>
                    </a:p>
                  </a:txBody>
                  <a:tcPr/>
                </a:tc>
                <a:extLst>
                  <a:ext uri="{0D108BD9-81ED-4DB2-BD59-A6C34878D82A}">
                    <a16:rowId xmlns:a16="http://schemas.microsoft.com/office/drawing/2014/main" val="1373161552"/>
                  </a:ext>
                </a:extLst>
              </a:tr>
              <a:tr h="649940">
                <a:tc>
                  <a:txBody>
                    <a:bodyPr/>
                    <a:lstStyle/>
                    <a:p>
                      <a:r>
                        <a:rPr lang="en-US" sz="3000" dirty="0">
                          <a:solidFill>
                            <a:schemeClr val="tx1"/>
                          </a:solidFill>
                        </a:rPr>
                        <a:t>Ethionamide</a:t>
                      </a:r>
                      <a:endParaRPr lang="en-IN" sz="3000" dirty="0">
                        <a:solidFill>
                          <a:schemeClr val="tx1"/>
                        </a:solidFill>
                      </a:endParaRPr>
                    </a:p>
                  </a:txBody>
                  <a:tcPr/>
                </a:tc>
                <a:tc>
                  <a:txBody>
                    <a:bodyPr/>
                    <a:lstStyle/>
                    <a:p>
                      <a:endParaRPr lang="en-IN" sz="3000" dirty="0">
                        <a:solidFill>
                          <a:schemeClr val="tx1"/>
                        </a:solidFill>
                      </a:endParaRPr>
                    </a:p>
                  </a:txBody>
                  <a:tcPr/>
                </a:tc>
                <a:tc vMerge="1">
                  <a:txBody>
                    <a:bodyPr/>
                    <a:lstStyle/>
                    <a:p>
                      <a:endParaRPr lang="en-IN" sz="3000" dirty="0">
                        <a:solidFill>
                          <a:schemeClr val="tx1"/>
                        </a:solidFill>
                      </a:endParaRPr>
                    </a:p>
                  </a:txBody>
                  <a:tcPr/>
                </a:tc>
                <a:extLst>
                  <a:ext uri="{0D108BD9-81ED-4DB2-BD59-A6C34878D82A}">
                    <a16:rowId xmlns:a16="http://schemas.microsoft.com/office/drawing/2014/main" val="2188644201"/>
                  </a:ext>
                </a:extLst>
              </a:tr>
              <a:tr h="649940">
                <a:tc>
                  <a:txBody>
                    <a:bodyPr/>
                    <a:lstStyle/>
                    <a:p>
                      <a:r>
                        <a:rPr lang="en-US" sz="3000" dirty="0">
                          <a:solidFill>
                            <a:schemeClr val="tx1"/>
                          </a:solidFill>
                        </a:rPr>
                        <a:t>Isoniazid high dose</a:t>
                      </a:r>
                      <a:endParaRPr lang="en-IN" sz="3000" dirty="0">
                        <a:solidFill>
                          <a:schemeClr val="tx1"/>
                        </a:solidFill>
                      </a:endParaRPr>
                    </a:p>
                  </a:txBody>
                  <a:tcPr/>
                </a:tc>
                <a:tc>
                  <a:txBody>
                    <a:bodyPr/>
                    <a:lstStyle/>
                    <a:p>
                      <a:endParaRPr lang="en-IN" sz="3000" dirty="0">
                        <a:solidFill>
                          <a:schemeClr val="tx1"/>
                        </a:solidFill>
                      </a:endParaRPr>
                    </a:p>
                  </a:txBody>
                  <a:tcPr/>
                </a:tc>
                <a:tc vMerge="1">
                  <a:txBody>
                    <a:bodyPr/>
                    <a:lstStyle/>
                    <a:p>
                      <a:endParaRPr lang="en-IN" sz="3000" dirty="0">
                        <a:solidFill>
                          <a:schemeClr val="tx1"/>
                        </a:solidFill>
                      </a:endParaRPr>
                    </a:p>
                  </a:txBody>
                  <a:tcPr/>
                </a:tc>
                <a:extLst>
                  <a:ext uri="{0D108BD9-81ED-4DB2-BD59-A6C34878D82A}">
                    <a16:rowId xmlns:a16="http://schemas.microsoft.com/office/drawing/2014/main" val="3184898524"/>
                  </a:ext>
                </a:extLst>
              </a:tr>
              <a:tr h="778688">
                <a:tc>
                  <a:txBody>
                    <a:bodyPr/>
                    <a:lstStyle/>
                    <a:p>
                      <a:r>
                        <a:rPr lang="en-US" sz="3000" dirty="0">
                          <a:solidFill>
                            <a:schemeClr val="tx1"/>
                          </a:solidFill>
                        </a:rPr>
                        <a:t>Moxifloxacin high dose</a:t>
                      </a:r>
                      <a:endParaRPr lang="en-IN" sz="3000" dirty="0">
                        <a:solidFill>
                          <a:schemeClr val="tx1"/>
                        </a:solidFill>
                      </a:endParaRPr>
                    </a:p>
                  </a:txBody>
                  <a:tcPr/>
                </a:tc>
                <a:tc>
                  <a:txBody>
                    <a:bodyPr/>
                    <a:lstStyle/>
                    <a:p>
                      <a:endParaRPr lang="en-IN" sz="3000" dirty="0">
                        <a:solidFill>
                          <a:schemeClr val="tx1"/>
                        </a:solidFill>
                      </a:endParaRPr>
                    </a:p>
                  </a:txBody>
                  <a:tcPr/>
                </a:tc>
                <a:tc>
                  <a:txBody>
                    <a:bodyPr/>
                    <a:lstStyle/>
                    <a:p>
                      <a:endParaRPr lang="en-IN" sz="3000" dirty="0">
                        <a:solidFill>
                          <a:schemeClr val="tx1"/>
                        </a:solidFill>
                      </a:endParaRPr>
                    </a:p>
                  </a:txBody>
                  <a:tcPr/>
                </a:tc>
                <a:extLst>
                  <a:ext uri="{0D108BD9-81ED-4DB2-BD59-A6C34878D82A}">
                    <a16:rowId xmlns:a16="http://schemas.microsoft.com/office/drawing/2014/main" val="200051385"/>
                  </a:ext>
                </a:extLst>
              </a:tr>
              <a:tr h="649940">
                <a:tc>
                  <a:txBody>
                    <a:bodyPr/>
                    <a:lstStyle/>
                    <a:p>
                      <a:r>
                        <a:rPr lang="en-US" sz="3000" dirty="0">
                          <a:solidFill>
                            <a:schemeClr val="tx1"/>
                          </a:solidFill>
                        </a:rPr>
                        <a:t>Clofazimine</a:t>
                      </a:r>
                      <a:endParaRPr lang="en-IN" sz="3000" dirty="0">
                        <a:solidFill>
                          <a:schemeClr val="tx1"/>
                        </a:solidFill>
                      </a:endParaRPr>
                    </a:p>
                  </a:txBody>
                  <a:tcPr/>
                </a:tc>
                <a:tc>
                  <a:txBody>
                    <a:bodyPr/>
                    <a:lstStyle/>
                    <a:p>
                      <a:endParaRPr lang="en-IN" sz="3000" dirty="0">
                        <a:solidFill>
                          <a:schemeClr val="tx1"/>
                        </a:solidFill>
                      </a:endParaRPr>
                    </a:p>
                  </a:txBody>
                  <a:tcPr/>
                </a:tc>
                <a:tc>
                  <a:txBody>
                    <a:bodyPr/>
                    <a:lstStyle/>
                    <a:p>
                      <a:endParaRPr lang="en-IN" sz="3000" dirty="0">
                        <a:solidFill>
                          <a:schemeClr val="tx1"/>
                        </a:solidFill>
                      </a:endParaRPr>
                    </a:p>
                  </a:txBody>
                  <a:tcPr/>
                </a:tc>
                <a:extLst>
                  <a:ext uri="{0D108BD9-81ED-4DB2-BD59-A6C34878D82A}">
                    <a16:rowId xmlns:a16="http://schemas.microsoft.com/office/drawing/2014/main" val="3830788387"/>
                  </a:ext>
                </a:extLst>
              </a:tr>
              <a:tr h="649940">
                <a:tc>
                  <a:txBody>
                    <a:bodyPr/>
                    <a:lstStyle/>
                    <a:p>
                      <a:r>
                        <a:rPr lang="en-US" sz="3000" dirty="0">
                          <a:solidFill>
                            <a:schemeClr val="tx1"/>
                          </a:solidFill>
                        </a:rPr>
                        <a:t>Pyrazinamide</a:t>
                      </a:r>
                      <a:endParaRPr lang="en-IN" sz="3000" dirty="0">
                        <a:solidFill>
                          <a:schemeClr val="tx1"/>
                        </a:solidFill>
                      </a:endParaRPr>
                    </a:p>
                  </a:txBody>
                  <a:tcPr/>
                </a:tc>
                <a:tc>
                  <a:txBody>
                    <a:bodyPr/>
                    <a:lstStyle/>
                    <a:p>
                      <a:endParaRPr lang="en-IN" sz="3000" dirty="0">
                        <a:solidFill>
                          <a:schemeClr val="tx1"/>
                        </a:solidFill>
                      </a:endParaRPr>
                    </a:p>
                  </a:txBody>
                  <a:tcPr/>
                </a:tc>
                <a:tc>
                  <a:txBody>
                    <a:bodyPr/>
                    <a:lstStyle/>
                    <a:p>
                      <a:endParaRPr lang="en-IN" sz="3000" dirty="0">
                        <a:solidFill>
                          <a:schemeClr val="tx1"/>
                        </a:solidFill>
                      </a:endParaRPr>
                    </a:p>
                  </a:txBody>
                  <a:tcPr/>
                </a:tc>
                <a:extLst>
                  <a:ext uri="{0D108BD9-81ED-4DB2-BD59-A6C34878D82A}">
                    <a16:rowId xmlns:a16="http://schemas.microsoft.com/office/drawing/2014/main" val="1201973774"/>
                  </a:ext>
                </a:extLst>
              </a:tr>
              <a:tr h="649940">
                <a:tc>
                  <a:txBody>
                    <a:bodyPr/>
                    <a:lstStyle/>
                    <a:p>
                      <a:r>
                        <a:rPr lang="en-US" sz="3000" dirty="0">
                          <a:solidFill>
                            <a:schemeClr val="tx1"/>
                          </a:solidFill>
                        </a:rPr>
                        <a:t>Ethambutol</a:t>
                      </a:r>
                      <a:endParaRPr lang="en-IN" sz="3000" dirty="0">
                        <a:solidFill>
                          <a:schemeClr val="tx1"/>
                        </a:solidFill>
                      </a:endParaRPr>
                    </a:p>
                  </a:txBody>
                  <a:tcPr/>
                </a:tc>
                <a:tc>
                  <a:txBody>
                    <a:bodyPr/>
                    <a:lstStyle/>
                    <a:p>
                      <a:endParaRPr lang="en-IN" sz="3000" dirty="0">
                        <a:solidFill>
                          <a:schemeClr val="tx1"/>
                        </a:solidFill>
                      </a:endParaRPr>
                    </a:p>
                  </a:txBody>
                  <a:tcPr/>
                </a:tc>
                <a:tc>
                  <a:txBody>
                    <a:bodyPr/>
                    <a:lstStyle/>
                    <a:p>
                      <a:endParaRPr lang="en-IN" sz="3000" dirty="0">
                        <a:solidFill>
                          <a:schemeClr val="tx1"/>
                        </a:solidFill>
                      </a:endParaRPr>
                    </a:p>
                  </a:txBody>
                  <a:tcPr/>
                </a:tc>
                <a:extLst>
                  <a:ext uri="{0D108BD9-81ED-4DB2-BD59-A6C34878D82A}">
                    <a16:rowId xmlns:a16="http://schemas.microsoft.com/office/drawing/2014/main" val="703791098"/>
                  </a:ext>
                </a:extLst>
              </a:tr>
            </a:tbl>
          </a:graphicData>
        </a:graphic>
      </p:graphicFrame>
      <p:cxnSp>
        <p:nvCxnSpPr>
          <p:cNvPr id="11" name="Straight Arrow Connector 10">
            <a:extLst>
              <a:ext uri="{FF2B5EF4-FFF2-40B4-BE49-F238E27FC236}">
                <a16:creationId xmlns:a16="http://schemas.microsoft.com/office/drawing/2014/main" id="{75CA9AE3-6BB5-D5AA-B36E-FA02388F8951}"/>
              </a:ext>
            </a:extLst>
          </p:cNvPr>
          <p:cNvCxnSpPr/>
          <p:nvPr/>
        </p:nvCxnSpPr>
        <p:spPr>
          <a:xfrm>
            <a:off x="5860026" y="1612490"/>
            <a:ext cx="0" cy="4198375"/>
          </a:xfrm>
          <a:prstGeom prst="straightConnector1">
            <a:avLst/>
          </a:prstGeom>
          <a:ln w="57150">
            <a:solidFill>
              <a:schemeClr val="accent2"/>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C3F2B2AB-4225-C7A8-EB37-9997F974F218}"/>
              </a:ext>
            </a:extLst>
          </p:cNvPr>
          <p:cNvCxnSpPr/>
          <p:nvPr/>
        </p:nvCxnSpPr>
        <p:spPr>
          <a:xfrm>
            <a:off x="9724103" y="3736258"/>
            <a:ext cx="0" cy="2074607"/>
          </a:xfrm>
          <a:prstGeom prst="straightConnector1">
            <a:avLst/>
          </a:prstGeom>
          <a:ln w="57150">
            <a:solidFill>
              <a:schemeClr val="accent2"/>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11410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04D13-43E6-E4E0-6F86-257FB3DB1443}"/>
              </a:ext>
            </a:extLst>
          </p:cNvPr>
          <p:cNvSpPr>
            <a:spLocks noGrp="1"/>
          </p:cNvSpPr>
          <p:nvPr>
            <p:ph type="title"/>
          </p:nvPr>
        </p:nvSpPr>
        <p:spPr/>
        <p:txBody>
          <a:bodyPr>
            <a:normAutofit/>
          </a:bodyPr>
          <a:lstStyle/>
          <a:p>
            <a:r>
              <a:rPr lang="en-IN" sz="4000" b="1" dirty="0">
                <a:solidFill>
                  <a:schemeClr val="tx1"/>
                </a:solidFill>
              </a:rPr>
              <a:t>Longer Regimen 1:</a:t>
            </a:r>
          </a:p>
        </p:txBody>
      </p:sp>
      <p:sp>
        <p:nvSpPr>
          <p:cNvPr id="7" name="Right Bracket 6">
            <a:extLst>
              <a:ext uri="{FF2B5EF4-FFF2-40B4-BE49-F238E27FC236}">
                <a16:creationId xmlns:a16="http://schemas.microsoft.com/office/drawing/2014/main" id="{7AF07079-B1D3-94F7-57FD-CFA044A6F6C4}"/>
              </a:ext>
            </a:extLst>
          </p:cNvPr>
          <p:cNvSpPr/>
          <p:nvPr/>
        </p:nvSpPr>
        <p:spPr>
          <a:xfrm>
            <a:off x="6263148" y="1966452"/>
            <a:ext cx="45719" cy="45719"/>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aphicFrame>
        <p:nvGraphicFramePr>
          <p:cNvPr id="12" name="Table 12">
            <a:extLst>
              <a:ext uri="{FF2B5EF4-FFF2-40B4-BE49-F238E27FC236}">
                <a16:creationId xmlns:a16="http://schemas.microsoft.com/office/drawing/2014/main" id="{43D57E7C-B354-59EE-61E1-F0B8F60015F9}"/>
              </a:ext>
            </a:extLst>
          </p:cNvPr>
          <p:cNvGraphicFramePr>
            <a:graphicFrameLocks noGrp="1"/>
          </p:cNvGraphicFramePr>
          <p:nvPr>
            <p:extLst>
              <p:ext uri="{D42A27DB-BD31-4B8C-83A1-F6EECF244321}">
                <p14:modId xmlns:p14="http://schemas.microsoft.com/office/powerpoint/2010/main" val="765496265"/>
              </p:ext>
            </p:extLst>
          </p:nvPr>
        </p:nvGraphicFramePr>
        <p:xfrm>
          <a:off x="1185771" y="2363342"/>
          <a:ext cx="6080268" cy="4010051"/>
        </p:xfrm>
        <a:graphic>
          <a:graphicData uri="http://schemas.openxmlformats.org/drawingml/2006/table">
            <a:tbl>
              <a:tblPr firstRow="1" bandRow="1">
                <a:tableStyleId>{5DA37D80-6434-44D0-A028-1B22A696006F}</a:tableStyleId>
              </a:tblPr>
              <a:tblGrid>
                <a:gridCol w="3663998">
                  <a:extLst>
                    <a:ext uri="{9D8B030D-6E8A-4147-A177-3AD203B41FA5}">
                      <a16:colId xmlns:a16="http://schemas.microsoft.com/office/drawing/2014/main" val="2859744702"/>
                    </a:ext>
                  </a:extLst>
                </a:gridCol>
                <a:gridCol w="2416270">
                  <a:extLst>
                    <a:ext uri="{9D8B030D-6E8A-4147-A177-3AD203B41FA5}">
                      <a16:colId xmlns:a16="http://schemas.microsoft.com/office/drawing/2014/main" val="2162404276"/>
                    </a:ext>
                  </a:extLst>
                </a:gridCol>
              </a:tblGrid>
              <a:tr h="657251">
                <a:tc>
                  <a:txBody>
                    <a:bodyPr/>
                    <a:lstStyle/>
                    <a:p>
                      <a:r>
                        <a:rPr lang="en-IN" sz="2800" b="0" dirty="0" err="1">
                          <a:solidFill>
                            <a:schemeClr val="tx1"/>
                          </a:solidFill>
                        </a:rPr>
                        <a:t>Bedaquiline</a:t>
                      </a:r>
                      <a:r>
                        <a:rPr lang="en-IN" sz="2800" b="0" dirty="0">
                          <a:solidFill>
                            <a:schemeClr val="tx1"/>
                          </a:solidFill>
                        </a:rPr>
                        <a:t> (</a:t>
                      </a:r>
                      <a:r>
                        <a:rPr lang="en-IN" sz="2800" b="0" dirty="0" err="1">
                          <a:solidFill>
                            <a:schemeClr val="tx1"/>
                          </a:solidFill>
                        </a:rPr>
                        <a:t>Bdq</a:t>
                      </a:r>
                      <a:r>
                        <a:rPr lang="en-IN" sz="2800" b="0" dirty="0">
                          <a:solidFill>
                            <a:schemeClr val="tx1"/>
                          </a:solidFill>
                        </a:rPr>
                        <a:t>) </a:t>
                      </a:r>
                    </a:p>
                  </a:txBody>
                  <a:tcPr/>
                </a:tc>
                <a:tc>
                  <a:txBody>
                    <a:bodyPr/>
                    <a:lstStyle/>
                    <a:p>
                      <a:r>
                        <a:rPr lang="en-IN" sz="2800" b="0" dirty="0">
                          <a:solidFill>
                            <a:schemeClr val="tx1"/>
                          </a:solidFill>
                        </a:rPr>
                        <a:t>      6 months</a:t>
                      </a:r>
                    </a:p>
                  </a:txBody>
                  <a:tcPr/>
                </a:tc>
                <a:extLst>
                  <a:ext uri="{0D108BD9-81ED-4DB2-BD59-A6C34878D82A}">
                    <a16:rowId xmlns:a16="http://schemas.microsoft.com/office/drawing/2014/main" val="3193018096"/>
                  </a:ext>
                </a:extLst>
              </a:tr>
              <a:tr h="8921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2800" dirty="0">
                          <a:solidFill>
                            <a:schemeClr val="tx1"/>
                          </a:solidFill>
                        </a:rPr>
                        <a:t>Levofloxacin (</a:t>
                      </a:r>
                      <a:r>
                        <a:rPr lang="en-IN" sz="2800" dirty="0" err="1">
                          <a:solidFill>
                            <a:schemeClr val="tx1"/>
                          </a:solidFill>
                        </a:rPr>
                        <a:t>Lfx</a:t>
                      </a:r>
                      <a:r>
                        <a:rPr lang="en-IN" sz="2800" dirty="0">
                          <a:solidFill>
                            <a:schemeClr val="tx1"/>
                          </a:solidFill>
                        </a:rPr>
                        <a:t>)</a:t>
                      </a:r>
                    </a:p>
                    <a:p>
                      <a:endParaRPr lang="en-IN" sz="2800" dirty="0">
                        <a:solidFill>
                          <a:schemeClr val="tx1"/>
                        </a:solidFill>
                      </a:endParaRPr>
                    </a:p>
                  </a:txBody>
                  <a:tcPr/>
                </a:tc>
                <a:tc rowSpan="4">
                  <a:txBody>
                    <a:bodyPr/>
                    <a:lstStyle/>
                    <a:p>
                      <a:endParaRPr lang="en-IN" sz="2800" b="0" dirty="0">
                        <a:solidFill>
                          <a:schemeClr val="tx1"/>
                        </a:solidFill>
                      </a:endParaRPr>
                    </a:p>
                    <a:p>
                      <a:endParaRPr lang="en-IN" sz="2800" b="0" dirty="0">
                        <a:solidFill>
                          <a:schemeClr val="tx1"/>
                        </a:solidFill>
                      </a:endParaRPr>
                    </a:p>
                    <a:p>
                      <a:r>
                        <a:rPr lang="en-IN" sz="2800" b="0" dirty="0">
                          <a:solidFill>
                            <a:schemeClr val="tx1"/>
                          </a:solidFill>
                        </a:rPr>
                        <a:t>      </a:t>
                      </a:r>
                    </a:p>
                    <a:p>
                      <a:r>
                        <a:rPr lang="en-IN" sz="2800" b="0" dirty="0">
                          <a:solidFill>
                            <a:schemeClr val="tx1"/>
                          </a:solidFill>
                        </a:rPr>
                        <a:t>  </a:t>
                      </a:r>
                    </a:p>
                  </a:txBody>
                  <a:tcPr/>
                </a:tc>
                <a:extLst>
                  <a:ext uri="{0D108BD9-81ED-4DB2-BD59-A6C34878D82A}">
                    <a16:rowId xmlns:a16="http://schemas.microsoft.com/office/drawing/2014/main" val="3290999092"/>
                  </a:ext>
                </a:extLst>
              </a:tr>
              <a:tr h="8921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2800" dirty="0">
                          <a:solidFill>
                            <a:schemeClr val="tx1"/>
                          </a:solidFill>
                        </a:rPr>
                        <a:t>Linezolid (</a:t>
                      </a:r>
                      <a:r>
                        <a:rPr lang="en-IN" sz="2800" dirty="0" err="1">
                          <a:solidFill>
                            <a:schemeClr val="tx1"/>
                          </a:solidFill>
                        </a:rPr>
                        <a:t>Lzd</a:t>
                      </a:r>
                      <a:r>
                        <a:rPr lang="en-IN" sz="2800" dirty="0">
                          <a:solidFill>
                            <a:schemeClr val="tx1"/>
                          </a:solidFill>
                        </a:rPr>
                        <a:t>)</a:t>
                      </a:r>
                    </a:p>
                    <a:p>
                      <a:endParaRPr lang="en-IN" sz="2800" dirty="0">
                        <a:solidFill>
                          <a:schemeClr val="tx1"/>
                        </a:solidFill>
                      </a:endParaRPr>
                    </a:p>
                  </a:txBody>
                  <a:tcPr/>
                </a:tc>
                <a:tc vMerge="1">
                  <a:txBody>
                    <a:bodyPr/>
                    <a:lstStyle/>
                    <a:p>
                      <a:endParaRPr lang="en-IN" dirty="0"/>
                    </a:p>
                  </a:txBody>
                  <a:tcPr/>
                </a:tc>
                <a:extLst>
                  <a:ext uri="{0D108BD9-81ED-4DB2-BD59-A6C34878D82A}">
                    <a16:rowId xmlns:a16="http://schemas.microsoft.com/office/drawing/2014/main" val="4065821670"/>
                  </a:ext>
                </a:extLst>
              </a:tr>
              <a:tr h="8921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2800" dirty="0">
                          <a:solidFill>
                            <a:schemeClr val="tx1"/>
                          </a:solidFill>
                        </a:rPr>
                        <a:t>Clofazimine (</a:t>
                      </a:r>
                      <a:r>
                        <a:rPr lang="en-IN" sz="2800" dirty="0" err="1">
                          <a:solidFill>
                            <a:schemeClr val="tx1"/>
                          </a:solidFill>
                        </a:rPr>
                        <a:t>Cfz</a:t>
                      </a:r>
                      <a:r>
                        <a:rPr lang="en-IN" sz="2800" dirty="0">
                          <a:solidFill>
                            <a:schemeClr val="tx1"/>
                          </a:solidFill>
                        </a:rPr>
                        <a:t>)</a:t>
                      </a:r>
                    </a:p>
                    <a:p>
                      <a:endParaRPr lang="en-IN" sz="2800" dirty="0">
                        <a:solidFill>
                          <a:schemeClr val="tx1"/>
                        </a:solidFill>
                      </a:endParaRPr>
                    </a:p>
                  </a:txBody>
                  <a:tcPr/>
                </a:tc>
                <a:tc vMerge="1">
                  <a:txBody>
                    <a:bodyPr/>
                    <a:lstStyle/>
                    <a:p>
                      <a:endParaRPr lang="en-IN" dirty="0"/>
                    </a:p>
                  </a:txBody>
                  <a:tcPr/>
                </a:tc>
                <a:extLst>
                  <a:ext uri="{0D108BD9-81ED-4DB2-BD59-A6C34878D82A}">
                    <a16:rowId xmlns:a16="http://schemas.microsoft.com/office/drawing/2014/main" val="3437303446"/>
                  </a:ext>
                </a:extLst>
              </a:tr>
              <a:tr h="489220">
                <a:tc>
                  <a:txBody>
                    <a:bodyPr/>
                    <a:lstStyle/>
                    <a:p>
                      <a:r>
                        <a:rPr lang="en-IN" sz="2800" dirty="0">
                          <a:solidFill>
                            <a:schemeClr val="tx1"/>
                          </a:solidFill>
                        </a:rPr>
                        <a:t>Pyrazinamide (Z)</a:t>
                      </a:r>
                    </a:p>
                  </a:txBody>
                  <a:tcPr/>
                </a:tc>
                <a:tc vMerge="1">
                  <a:txBody>
                    <a:bodyPr/>
                    <a:lstStyle/>
                    <a:p>
                      <a:endParaRPr lang="en-IN" dirty="0"/>
                    </a:p>
                  </a:txBody>
                  <a:tcPr/>
                </a:tc>
                <a:extLst>
                  <a:ext uri="{0D108BD9-81ED-4DB2-BD59-A6C34878D82A}">
                    <a16:rowId xmlns:a16="http://schemas.microsoft.com/office/drawing/2014/main" val="1193163508"/>
                  </a:ext>
                </a:extLst>
              </a:tr>
            </a:tbl>
          </a:graphicData>
        </a:graphic>
      </p:graphicFrame>
      <p:graphicFrame>
        <p:nvGraphicFramePr>
          <p:cNvPr id="16" name="Table 16">
            <a:extLst>
              <a:ext uri="{FF2B5EF4-FFF2-40B4-BE49-F238E27FC236}">
                <a16:creationId xmlns:a16="http://schemas.microsoft.com/office/drawing/2014/main" id="{023588B5-0740-169A-68E4-CA7EF3F59185}"/>
              </a:ext>
            </a:extLst>
          </p:cNvPr>
          <p:cNvGraphicFramePr>
            <a:graphicFrameLocks noGrp="1"/>
          </p:cNvGraphicFramePr>
          <p:nvPr>
            <p:extLst>
              <p:ext uri="{D42A27DB-BD31-4B8C-83A1-F6EECF244321}">
                <p14:modId xmlns:p14="http://schemas.microsoft.com/office/powerpoint/2010/main" val="2268056962"/>
              </p:ext>
            </p:extLst>
          </p:nvPr>
        </p:nvGraphicFramePr>
        <p:xfrm>
          <a:off x="1185771" y="1776031"/>
          <a:ext cx="8128000" cy="548640"/>
        </p:xfrm>
        <a:graphic>
          <a:graphicData uri="http://schemas.openxmlformats.org/drawingml/2006/table">
            <a:tbl>
              <a:tblPr firstRow="1" bandRow="1">
                <a:tableStyleId>{2D5ABB26-0587-4C30-8999-92F81FD0307C}</a:tableStyleId>
              </a:tblPr>
              <a:tblGrid>
                <a:gridCol w="8128000">
                  <a:extLst>
                    <a:ext uri="{9D8B030D-6E8A-4147-A177-3AD203B41FA5}">
                      <a16:colId xmlns:a16="http://schemas.microsoft.com/office/drawing/2014/main" val="2798032279"/>
                    </a:ext>
                  </a:extLst>
                </a:gridCol>
              </a:tblGrid>
              <a:tr h="544381">
                <a:tc>
                  <a:txBody>
                    <a:bodyPr/>
                    <a:lstStyle/>
                    <a:p>
                      <a:r>
                        <a:rPr lang="en-IN" sz="3000" b="0" dirty="0">
                          <a:solidFill>
                            <a:schemeClr val="tx1"/>
                          </a:solidFill>
                        </a:rPr>
                        <a:t>Initiated if non-eligible for SSTR: Total 18 months </a:t>
                      </a:r>
                    </a:p>
                  </a:txBody>
                  <a:tcPr/>
                </a:tc>
                <a:extLst>
                  <a:ext uri="{0D108BD9-81ED-4DB2-BD59-A6C34878D82A}">
                    <a16:rowId xmlns:a16="http://schemas.microsoft.com/office/drawing/2014/main" val="1942302505"/>
                  </a:ext>
                </a:extLst>
              </a:tr>
            </a:tbl>
          </a:graphicData>
        </a:graphic>
      </p:graphicFrame>
      <p:graphicFrame>
        <p:nvGraphicFramePr>
          <p:cNvPr id="3" name="Table 3">
            <a:extLst>
              <a:ext uri="{FF2B5EF4-FFF2-40B4-BE49-F238E27FC236}">
                <a16:creationId xmlns:a16="http://schemas.microsoft.com/office/drawing/2014/main" id="{FA10A5FD-1967-F877-3790-17D535F77ABF}"/>
              </a:ext>
            </a:extLst>
          </p:cNvPr>
          <p:cNvGraphicFramePr>
            <a:graphicFrameLocks noGrp="1"/>
          </p:cNvGraphicFramePr>
          <p:nvPr>
            <p:extLst>
              <p:ext uri="{D42A27DB-BD31-4B8C-83A1-F6EECF244321}">
                <p14:modId xmlns:p14="http://schemas.microsoft.com/office/powerpoint/2010/main" val="4238849688"/>
              </p:ext>
            </p:extLst>
          </p:nvPr>
        </p:nvGraphicFramePr>
        <p:xfrm>
          <a:off x="7266039" y="2379890"/>
          <a:ext cx="2496409" cy="3934877"/>
        </p:xfrm>
        <a:graphic>
          <a:graphicData uri="http://schemas.openxmlformats.org/drawingml/2006/table">
            <a:tbl>
              <a:tblPr firstRow="1" bandRow="1">
                <a:tableStyleId>{5DA37D80-6434-44D0-A028-1B22A696006F}</a:tableStyleId>
              </a:tblPr>
              <a:tblGrid>
                <a:gridCol w="2496409">
                  <a:extLst>
                    <a:ext uri="{9D8B030D-6E8A-4147-A177-3AD203B41FA5}">
                      <a16:colId xmlns:a16="http://schemas.microsoft.com/office/drawing/2014/main" val="3876411624"/>
                    </a:ext>
                  </a:extLst>
                </a:gridCol>
              </a:tblGrid>
              <a:tr h="3934877">
                <a:tc>
                  <a:txBody>
                    <a:bodyPr/>
                    <a:lstStyle/>
                    <a:p>
                      <a:endParaRPr lang="en-IN" sz="3000" dirty="0"/>
                    </a:p>
                    <a:p>
                      <a:endParaRPr lang="en-IN" sz="3000" dirty="0"/>
                    </a:p>
                    <a:p>
                      <a:endParaRPr lang="en-IN" sz="3000" dirty="0"/>
                    </a:p>
                    <a:p>
                      <a:r>
                        <a:rPr lang="en-IN" sz="3000" dirty="0"/>
                        <a:t>   18 months</a:t>
                      </a:r>
                    </a:p>
                  </a:txBody>
                  <a:tcPr/>
                </a:tc>
                <a:extLst>
                  <a:ext uri="{0D108BD9-81ED-4DB2-BD59-A6C34878D82A}">
                    <a16:rowId xmlns:a16="http://schemas.microsoft.com/office/drawing/2014/main" val="1633003457"/>
                  </a:ext>
                </a:extLst>
              </a:tr>
            </a:tbl>
          </a:graphicData>
        </a:graphic>
      </p:graphicFrame>
      <p:cxnSp>
        <p:nvCxnSpPr>
          <p:cNvPr id="5" name="Straight Arrow Connector 4">
            <a:extLst>
              <a:ext uri="{FF2B5EF4-FFF2-40B4-BE49-F238E27FC236}">
                <a16:creationId xmlns:a16="http://schemas.microsoft.com/office/drawing/2014/main" id="{AC221C10-6D5B-79C0-BB90-0161EF7BF6CA}"/>
              </a:ext>
            </a:extLst>
          </p:cNvPr>
          <p:cNvCxnSpPr/>
          <p:nvPr/>
        </p:nvCxnSpPr>
        <p:spPr>
          <a:xfrm flipV="1">
            <a:off x="8396748" y="2802194"/>
            <a:ext cx="0" cy="924232"/>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7A907DD4-DF19-BDD4-6BC9-B0488218808F}"/>
              </a:ext>
            </a:extLst>
          </p:cNvPr>
          <p:cNvCxnSpPr/>
          <p:nvPr/>
        </p:nvCxnSpPr>
        <p:spPr>
          <a:xfrm>
            <a:off x="8396748" y="4404852"/>
            <a:ext cx="0" cy="1189703"/>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15687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0F80D-C70C-9B83-2713-B28944642582}"/>
              </a:ext>
            </a:extLst>
          </p:cNvPr>
          <p:cNvSpPr>
            <a:spLocks noGrp="1"/>
          </p:cNvSpPr>
          <p:nvPr>
            <p:ph type="title"/>
          </p:nvPr>
        </p:nvSpPr>
        <p:spPr>
          <a:xfrm>
            <a:off x="1215267" y="247274"/>
            <a:ext cx="10058400" cy="1450757"/>
          </a:xfrm>
        </p:spPr>
        <p:txBody>
          <a:bodyPr>
            <a:normAutofit/>
          </a:bodyPr>
          <a:lstStyle/>
          <a:p>
            <a:r>
              <a:rPr lang="en-IN" sz="4000" b="1" dirty="0">
                <a:solidFill>
                  <a:schemeClr val="tx1"/>
                </a:solidFill>
              </a:rPr>
              <a:t>Longer regimen 2:</a:t>
            </a:r>
          </a:p>
        </p:txBody>
      </p:sp>
      <p:graphicFrame>
        <p:nvGraphicFramePr>
          <p:cNvPr id="4" name="Table 4">
            <a:extLst>
              <a:ext uri="{FF2B5EF4-FFF2-40B4-BE49-F238E27FC236}">
                <a16:creationId xmlns:a16="http://schemas.microsoft.com/office/drawing/2014/main" id="{FFCC060C-CEE4-C52E-F44D-A6F0CF659F5C}"/>
              </a:ext>
            </a:extLst>
          </p:cNvPr>
          <p:cNvGraphicFramePr>
            <a:graphicFrameLocks noGrp="1"/>
          </p:cNvGraphicFramePr>
          <p:nvPr>
            <p:extLst>
              <p:ext uri="{D42A27DB-BD31-4B8C-83A1-F6EECF244321}">
                <p14:modId xmlns:p14="http://schemas.microsoft.com/office/powerpoint/2010/main" val="1835134227"/>
              </p:ext>
            </p:extLst>
          </p:nvPr>
        </p:nvGraphicFramePr>
        <p:xfrm>
          <a:off x="1229032" y="2847423"/>
          <a:ext cx="5820696" cy="3408232"/>
        </p:xfrm>
        <a:graphic>
          <a:graphicData uri="http://schemas.openxmlformats.org/drawingml/2006/table">
            <a:tbl>
              <a:tblPr firstRow="1" bandRow="1">
                <a:tableStyleId>{5DA37D80-6434-44D0-A028-1B22A696006F}</a:tableStyleId>
              </a:tblPr>
              <a:tblGrid>
                <a:gridCol w="2905410">
                  <a:extLst>
                    <a:ext uri="{9D8B030D-6E8A-4147-A177-3AD203B41FA5}">
                      <a16:colId xmlns:a16="http://schemas.microsoft.com/office/drawing/2014/main" val="1812054644"/>
                    </a:ext>
                  </a:extLst>
                </a:gridCol>
                <a:gridCol w="2915286">
                  <a:extLst>
                    <a:ext uri="{9D8B030D-6E8A-4147-A177-3AD203B41FA5}">
                      <a16:colId xmlns:a16="http://schemas.microsoft.com/office/drawing/2014/main" val="2218950784"/>
                    </a:ext>
                  </a:extLst>
                </a:gridCol>
              </a:tblGrid>
              <a:tr h="538021">
                <a:tc>
                  <a:txBody>
                    <a:bodyPr/>
                    <a:lstStyle/>
                    <a:p>
                      <a:r>
                        <a:rPr lang="en-IN" sz="2800" b="0" dirty="0" err="1">
                          <a:solidFill>
                            <a:schemeClr val="tx1"/>
                          </a:solidFill>
                        </a:rPr>
                        <a:t>Bedaquiline</a:t>
                      </a:r>
                      <a:r>
                        <a:rPr lang="en-IN" sz="2800" b="0" dirty="0">
                          <a:solidFill>
                            <a:schemeClr val="tx1"/>
                          </a:solidFill>
                        </a:rPr>
                        <a:t> (</a:t>
                      </a:r>
                      <a:r>
                        <a:rPr lang="en-IN" sz="2800" b="0" dirty="0" err="1">
                          <a:solidFill>
                            <a:schemeClr val="tx1"/>
                          </a:solidFill>
                        </a:rPr>
                        <a:t>Bdq</a:t>
                      </a:r>
                      <a:r>
                        <a:rPr lang="en-IN" sz="2800" b="0" dirty="0">
                          <a:solidFill>
                            <a:schemeClr val="tx1"/>
                          </a:solidFill>
                        </a:rPr>
                        <a:t>)</a:t>
                      </a:r>
                    </a:p>
                  </a:txBody>
                  <a:tcPr/>
                </a:tc>
                <a:tc>
                  <a:txBody>
                    <a:bodyPr/>
                    <a:lstStyle/>
                    <a:p>
                      <a:r>
                        <a:rPr lang="en-IN" sz="2800" b="0" dirty="0">
                          <a:solidFill>
                            <a:schemeClr val="tx1"/>
                          </a:solidFill>
                        </a:rPr>
                        <a:t>      12 months</a:t>
                      </a:r>
                    </a:p>
                  </a:txBody>
                  <a:tcPr/>
                </a:tc>
                <a:extLst>
                  <a:ext uri="{0D108BD9-81ED-4DB2-BD59-A6C34878D82A}">
                    <a16:rowId xmlns:a16="http://schemas.microsoft.com/office/drawing/2014/main" val="80810429"/>
                  </a:ext>
                </a:extLst>
              </a:tr>
              <a:tr h="849289">
                <a:tc>
                  <a:txBody>
                    <a:bodyPr/>
                    <a:lstStyle/>
                    <a:p>
                      <a:r>
                        <a:rPr lang="en-IN" sz="2800" b="0" dirty="0" err="1">
                          <a:solidFill>
                            <a:schemeClr val="tx1"/>
                          </a:solidFill>
                        </a:rPr>
                        <a:t>Lenezolide</a:t>
                      </a:r>
                      <a:r>
                        <a:rPr lang="en-IN" sz="2800" b="0" dirty="0">
                          <a:solidFill>
                            <a:schemeClr val="tx1"/>
                          </a:solidFill>
                        </a:rPr>
                        <a:t> (</a:t>
                      </a:r>
                      <a:r>
                        <a:rPr lang="en-IN" sz="2800" b="0" dirty="0" err="1">
                          <a:solidFill>
                            <a:schemeClr val="tx1"/>
                          </a:solidFill>
                        </a:rPr>
                        <a:t>Lzd</a:t>
                      </a:r>
                      <a:r>
                        <a:rPr lang="en-IN" sz="2800" b="0" dirty="0">
                          <a:solidFill>
                            <a:schemeClr val="tx1"/>
                          </a:solidFill>
                        </a:rPr>
                        <a:t>)</a:t>
                      </a:r>
                    </a:p>
                  </a:txBody>
                  <a:tcPr/>
                </a:tc>
                <a:tc rowSpan="4">
                  <a:txBody>
                    <a:bodyPr/>
                    <a:lstStyle/>
                    <a:p>
                      <a:r>
                        <a:rPr lang="en-IN" sz="2800" b="0" dirty="0">
                          <a:solidFill>
                            <a:schemeClr val="tx1"/>
                          </a:solidFill>
                        </a:rPr>
                        <a:t>   </a:t>
                      </a:r>
                    </a:p>
                    <a:p>
                      <a:endParaRPr lang="en-IN" sz="2800" b="0" dirty="0">
                        <a:solidFill>
                          <a:schemeClr val="tx1"/>
                        </a:solidFill>
                      </a:endParaRPr>
                    </a:p>
                    <a:p>
                      <a:r>
                        <a:rPr lang="en-IN" sz="2800" b="0" dirty="0">
                          <a:solidFill>
                            <a:schemeClr val="tx1"/>
                          </a:solidFill>
                        </a:rPr>
                        <a:t>     </a:t>
                      </a:r>
                    </a:p>
                  </a:txBody>
                  <a:tcPr/>
                </a:tc>
                <a:extLst>
                  <a:ext uri="{0D108BD9-81ED-4DB2-BD59-A6C34878D82A}">
                    <a16:rowId xmlns:a16="http://schemas.microsoft.com/office/drawing/2014/main" val="2843602775"/>
                  </a:ext>
                </a:extLst>
              </a:tr>
              <a:tr h="91304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2800" b="0" dirty="0">
                          <a:solidFill>
                            <a:schemeClr val="tx1"/>
                          </a:solidFill>
                        </a:rPr>
                        <a:t>Clofazimine (</a:t>
                      </a:r>
                      <a:r>
                        <a:rPr lang="en-IN" sz="2800" b="0" dirty="0" err="1">
                          <a:solidFill>
                            <a:schemeClr val="tx1"/>
                          </a:solidFill>
                        </a:rPr>
                        <a:t>Cfz</a:t>
                      </a:r>
                      <a:r>
                        <a:rPr lang="en-IN" sz="2800" b="0" dirty="0">
                          <a:solidFill>
                            <a:schemeClr val="tx1"/>
                          </a:solidFill>
                        </a:rPr>
                        <a:t>)</a:t>
                      </a:r>
                    </a:p>
                    <a:p>
                      <a:endParaRPr lang="en-IN" sz="2800" b="0" dirty="0">
                        <a:solidFill>
                          <a:schemeClr val="tx1"/>
                        </a:solidFill>
                      </a:endParaRPr>
                    </a:p>
                  </a:txBody>
                  <a:tcPr/>
                </a:tc>
                <a:tc vMerge="1">
                  <a:txBody>
                    <a:bodyPr/>
                    <a:lstStyle/>
                    <a:p>
                      <a:endParaRPr lang="en-IN" dirty="0"/>
                    </a:p>
                  </a:txBody>
                  <a:tcPr/>
                </a:tc>
                <a:extLst>
                  <a:ext uri="{0D108BD9-81ED-4DB2-BD59-A6C34878D82A}">
                    <a16:rowId xmlns:a16="http://schemas.microsoft.com/office/drawing/2014/main" val="3863298750"/>
                  </a:ext>
                </a:extLst>
              </a:tr>
              <a:tr h="538021">
                <a:tc>
                  <a:txBody>
                    <a:bodyPr/>
                    <a:lstStyle/>
                    <a:p>
                      <a:r>
                        <a:rPr lang="en-IN" sz="2800" b="0" dirty="0" err="1">
                          <a:solidFill>
                            <a:schemeClr val="tx1"/>
                          </a:solidFill>
                        </a:rPr>
                        <a:t>Cycloserine</a:t>
                      </a:r>
                      <a:r>
                        <a:rPr lang="en-IN" sz="2800" b="0" dirty="0">
                          <a:solidFill>
                            <a:schemeClr val="tx1"/>
                          </a:solidFill>
                        </a:rPr>
                        <a:t> (Cs)</a:t>
                      </a:r>
                    </a:p>
                  </a:txBody>
                  <a:tcPr/>
                </a:tc>
                <a:tc vMerge="1">
                  <a:txBody>
                    <a:bodyPr/>
                    <a:lstStyle/>
                    <a:p>
                      <a:endParaRPr lang="en-IN" dirty="0"/>
                    </a:p>
                  </a:txBody>
                  <a:tcPr/>
                </a:tc>
                <a:extLst>
                  <a:ext uri="{0D108BD9-81ED-4DB2-BD59-A6C34878D82A}">
                    <a16:rowId xmlns:a16="http://schemas.microsoft.com/office/drawing/2014/main" val="247997165"/>
                  </a:ext>
                </a:extLst>
              </a:tr>
              <a:tr h="538021">
                <a:tc>
                  <a:txBody>
                    <a:bodyPr/>
                    <a:lstStyle/>
                    <a:p>
                      <a:r>
                        <a:rPr lang="en-IN" sz="2800" b="0" dirty="0">
                          <a:solidFill>
                            <a:schemeClr val="tx1"/>
                          </a:solidFill>
                        </a:rPr>
                        <a:t>Pyrazinamide (Z)</a:t>
                      </a:r>
                    </a:p>
                  </a:txBody>
                  <a:tcPr/>
                </a:tc>
                <a:tc vMerge="1">
                  <a:txBody>
                    <a:bodyPr/>
                    <a:lstStyle/>
                    <a:p>
                      <a:endParaRPr lang="en-IN" dirty="0"/>
                    </a:p>
                  </a:txBody>
                  <a:tcPr/>
                </a:tc>
                <a:extLst>
                  <a:ext uri="{0D108BD9-81ED-4DB2-BD59-A6C34878D82A}">
                    <a16:rowId xmlns:a16="http://schemas.microsoft.com/office/drawing/2014/main" val="2089716640"/>
                  </a:ext>
                </a:extLst>
              </a:tr>
            </a:tbl>
          </a:graphicData>
        </a:graphic>
      </p:graphicFrame>
      <p:graphicFrame>
        <p:nvGraphicFramePr>
          <p:cNvPr id="5" name="Table 5">
            <a:extLst>
              <a:ext uri="{FF2B5EF4-FFF2-40B4-BE49-F238E27FC236}">
                <a16:creationId xmlns:a16="http://schemas.microsoft.com/office/drawing/2014/main" id="{A627ECFC-ABBB-67C9-0F7C-8F67D3D49133}"/>
              </a:ext>
            </a:extLst>
          </p:cNvPr>
          <p:cNvGraphicFramePr>
            <a:graphicFrameLocks noGrp="1"/>
          </p:cNvGraphicFramePr>
          <p:nvPr>
            <p:extLst>
              <p:ext uri="{D42A27DB-BD31-4B8C-83A1-F6EECF244321}">
                <p14:modId xmlns:p14="http://schemas.microsoft.com/office/powerpoint/2010/main" val="856361609"/>
              </p:ext>
            </p:extLst>
          </p:nvPr>
        </p:nvGraphicFramePr>
        <p:xfrm>
          <a:off x="1215266" y="1769807"/>
          <a:ext cx="9973843" cy="1005840"/>
        </p:xfrm>
        <a:graphic>
          <a:graphicData uri="http://schemas.openxmlformats.org/drawingml/2006/table">
            <a:tbl>
              <a:tblPr firstRow="1" bandRow="1">
                <a:tableStyleId>{2D5ABB26-0587-4C30-8999-92F81FD0307C}</a:tableStyleId>
              </a:tblPr>
              <a:tblGrid>
                <a:gridCol w="9973843">
                  <a:extLst>
                    <a:ext uri="{9D8B030D-6E8A-4147-A177-3AD203B41FA5}">
                      <a16:colId xmlns:a16="http://schemas.microsoft.com/office/drawing/2014/main" val="1609094005"/>
                    </a:ext>
                  </a:extLst>
                </a:gridCol>
              </a:tblGrid>
              <a:tr h="757084">
                <a:tc>
                  <a:txBody>
                    <a:bodyPr/>
                    <a:lstStyle/>
                    <a:p>
                      <a:r>
                        <a:rPr lang="en-IN" sz="3000" b="0" dirty="0">
                          <a:solidFill>
                            <a:schemeClr val="tx1"/>
                          </a:solidFill>
                        </a:rPr>
                        <a:t>If resistant to Fluoroquinolones (FQs)/ risk of FQ resistance /XDR TB will be started with following regimen</a:t>
                      </a:r>
                    </a:p>
                  </a:txBody>
                  <a:tcPr/>
                </a:tc>
                <a:extLst>
                  <a:ext uri="{0D108BD9-81ED-4DB2-BD59-A6C34878D82A}">
                    <a16:rowId xmlns:a16="http://schemas.microsoft.com/office/drawing/2014/main" val="2329517539"/>
                  </a:ext>
                </a:extLst>
              </a:tr>
            </a:tbl>
          </a:graphicData>
        </a:graphic>
      </p:graphicFrame>
      <p:graphicFrame>
        <p:nvGraphicFramePr>
          <p:cNvPr id="3" name="Table 5">
            <a:extLst>
              <a:ext uri="{FF2B5EF4-FFF2-40B4-BE49-F238E27FC236}">
                <a16:creationId xmlns:a16="http://schemas.microsoft.com/office/drawing/2014/main" id="{31A62EAA-0AE2-14A4-FA1C-106E032CCDAB}"/>
              </a:ext>
            </a:extLst>
          </p:cNvPr>
          <p:cNvGraphicFramePr>
            <a:graphicFrameLocks noGrp="1"/>
          </p:cNvGraphicFramePr>
          <p:nvPr>
            <p:extLst>
              <p:ext uri="{D42A27DB-BD31-4B8C-83A1-F6EECF244321}">
                <p14:modId xmlns:p14="http://schemas.microsoft.com/office/powerpoint/2010/main" val="3118020048"/>
              </p:ext>
            </p:extLst>
          </p:nvPr>
        </p:nvGraphicFramePr>
        <p:xfrm>
          <a:off x="7049729" y="2847422"/>
          <a:ext cx="2713704" cy="3408231"/>
        </p:xfrm>
        <a:graphic>
          <a:graphicData uri="http://schemas.openxmlformats.org/drawingml/2006/table">
            <a:tbl>
              <a:tblPr firstRow="1" bandRow="1">
                <a:tableStyleId>{5DA37D80-6434-44D0-A028-1B22A696006F}</a:tableStyleId>
              </a:tblPr>
              <a:tblGrid>
                <a:gridCol w="2713704">
                  <a:extLst>
                    <a:ext uri="{9D8B030D-6E8A-4147-A177-3AD203B41FA5}">
                      <a16:colId xmlns:a16="http://schemas.microsoft.com/office/drawing/2014/main" val="4088989061"/>
                    </a:ext>
                  </a:extLst>
                </a:gridCol>
              </a:tblGrid>
              <a:tr h="3408231">
                <a:tc>
                  <a:txBody>
                    <a:bodyPr/>
                    <a:lstStyle/>
                    <a:p>
                      <a:endParaRPr lang="en-IN" sz="3000" dirty="0"/>
                    </a:p>
                    <a:p>
                      <a:endParaRPr lang="en-IN" sz="3000" dirty="0"/>
                    </a:p>
                    <a:p>
                      <a:endParaRPr lang="en-IN" sz="3000" dirty="0"/>
                    </a:p>
                    <a:p>
                      <a:r>
                        <a:rPr lang="en-IN" sz="3000" dirty="0"/>
                        <a:t>18 months</a:t>
                      </a:r>
                    </a:p>
                  </a:txBody>
                  <a:tcPr/>
                </a:tc>
                <a:extLst>
                  <a:ext uri="{0D108BD9-81ED-4DB2-BD59-A6C34878D82A}">
                    <a16:rowId xmlns:a16="http://schemas.microsoft.com/office/drawing/2014/main" val="3632195554"/>
                  </a:ext>
                </a:extLst>
              </a:tr>
            </a:tbl>
          </a:graphicData>
        </a:graphic>
      </p:graphicFrame>
      <p:cxnSp>
        <p:nvCxnSpPr>
          <p:cNvPr id="7" name="Straight Arrow Connector 6">
            <a:extLst>
              <a:ext uri="{FF2B5EF4-FFF2-40B4-BE49-F238E27FC236}">
                <a16:creationId xmlns:a16="http://schemas.microsoft.com/office/drawing/2014/main" id="{5BB92BF1-6108-4E69-0C48-D9A075835F93}"/>
              </a:ext>
            </a:extLst>
          </p:cNvPr>
          <p:cNvCxnSpPr/>
          <p:nvPr/>
        </p:nvCxnSpPr>
        <p:spPr>
          <a:xfrm flipV="1">
            <a:off x="8563897" y="3185652"/>
            <a:ext cx="0" cy="98322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C9CE2FCC-F2CC-0DE6-2E9D-970BF2E1A5D9}"/>
              </a:ext>
            </a:extLst>
          </p:cNvPr>
          <p:cNvCxnSpPr/>
          <p:nvPr/>
        </p:nvCxnSpPr>
        <p:spPr>
          <a:xfrm>
            <a:off x="8554064" y="4817806"/>
            <a:ext cx="0" cy="963562"/>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18016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04DD4-764C-4FBA-3C03-9AFB04BEB937}"/>
              </a:ext>
            </a:extLst>
          </p:cNvPr>
          <p:cNvSpPr>
            <a:spLocks noGrp="1"/>
          </p:cNvSpPr>
          <p:nvPr>
            <p:ph type="title"/>
          </p:nvPr>
        </p:nvSpPr>
        <p:spPr/>
        <p:txBody>
          <a:bodyPr/>
          <a:lstStyle/>
          <a:p>
            <a:r>
              <a:rPr lang="en-IN" dirty="0"/>
              <a:t>Complication of tuberculosis</a:t>
            </a:r>
          </a:p>
        </p:txBody>
      </p:sp>
      <p:sp>
        <p:nvSpPr>
          <p:cNvPr id="3" name="Content Placeholder 2">
            <a:extLst>
              <a:ext uri="{FF2B5EF4-FFF2-40B4-BE49-F238E27FC236}">
                <a16:creationId xmlns:a16="http://schemas.microsoft.com/office/drawing/2014/main" id="{8FF364E2-5D47-CC21-EBD0-1AB0FF8A8339}"/>
              </a:ext>
            </a:extLst>
          </p:cNvPr>
          <p:cNvSpPr>
            <a:spLocks noGrp="1"/>
          </p:cNvSpPr>
          <p:nvPr>
            <p:ph idx="1"/>
          </p:nvPr>
        </p:nvSpPr>
        <p:spPr>
          <a:xfrm>
            <a:off x="1036320" y="1737360"/>
            <a:ext cx="10058400" cy="4023360"/>
          </a:xfrm>
        </p:spPr>
        <p:txBody>
          <a:bodyPr>
            <a:noAutofit/>
          </a:bodyPr>
          <a:lstStyle/>
          <a:p>
            <a:pPr marL="342900" lvl="0" indent="-342900">
              <a:lnSpc>
                <a:spcPct val="107000"/>
              </a:lnSpc>
              <a:spcAft>
                <a:spcPts val="800"/>
              </a:spcAft>
              <a:buFont typeface="Symbol" panose="05050102010706020507" pitchFamily="18" charset="2"/>
              <a:buChar char=""/>
              <a:tabLst>
                <a:tab pos="533400" algn="l"/>
              </a:tabLst>
            </a:pPr>
            <a:r>
              <a:rPr lang="en-IN" sz="22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Pneumothorax</a:t>
            </a:r>
            <a:endParaRPr lang="en-IN" sz="22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nSpc>
                <a:spcPct val="98000"/>
              </a:lnSpc>
              <a:spcAft>
                <a:spcPts val="800"/>
              </a:spcAft>
              <a:buFont typeface="Symbol" panose="05050102010706020507" pitchFamily="18" charset="2"/>
              <a:buChar char=""/>
              <a:tabLst>
                <a:tab pos="533400" algn="l"/>
              </a:tabLst>
            </a:pPr>
            <a:r>
              <a:rPr lang="en-IN" sz="22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TB Pneumonia</a:t>
            </a:r>
            <a:endParaRPr lang="en-IN" sz="22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nSpc>
                <a:spcPct val="98000"/>
              </a:lnSpc>
              <a:spcAft>
                <a:spcPts val="800"/>
              </a:spcAft>
              <a:buFont typeface="Symbol" panose="05050102010706020507" pitchFamily="18" charset="2"/>
              <a:buChar char=""/>
              <a:tabLst>
                <a:tab pos="533400" algn="l"/>
              </a:tabLst>
            </a:pPr>
            <a:r>
              <a:rPr lang="en-IN" sz="22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Bronchiectasis</a:t>
            </a:r>
            <a:endParaRPr lang="en-IN" sz="22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nSpc>
                <a:spcPct val="98000"/>
              </a:lnSpc>
              <a:spcAft>
                <a:spcPts val="800"/>
              </a:spcAft>
              <a:buFont typeface="Symbol" panose="05050102010706020507" pitchFamily="18" charset="2"/>
              <a:buChar char=""/>
              <a:tabLst>
                <a:tab pos="533400" algn="l"/>
              </a:tabLst>
            </a:pPr>
            <a:r>
              <a:rPr lang="en-IN" sz="22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Tubercular meningitis</a:t>
            </a:r>
            <a:endParaRPr lang="en-IN" sz="22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nSpc>
                <a:spcPct val="98000"/>
              </a:lnSpc>
              <a:spcAft>
                <a:spcPts val="800"/>
              </a:spcAft>
              <a:buFont typeface="Symbol" panose="05050102010706020507" pitchFamily="18" charset="2"/>
              <a:buChar char=""/>
              <a:tabLst>
                <a:tab pos="533400" algn="l"/>
              </a:tabLst>
            </a:pPr>
            <a:r>
              <a:rPr lang="en-IN" sz="22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Miliary tuberculosis</a:t>
            </a:r>
            <a:endParaRPr lang="en-IN" sz="22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nSpc>
                <a:spcPct val="107000"/>
              </a:lnSpc>
              <a:spcAft>
                <a:spcPts val="800"/>
              </a:spcAft>
              <a:buFont typeface="Symbol" panose="05050102010706020507" pitchFamily="18" charset="2"/>
              <a:buChar char=""/>
              <a:tabLst>
                <a:tab pos="533400" algn="l"/>
              </a:tabLst>
            </a:pPr>
            <a:r>
              <a:rPr lang="en-IN" sz="22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Pleurisy and pleural effusion</a:t>
            </a:r>
            <a:endParaRPr lang="en-IN" sz="22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nSpc>
                <a:spcPct val="98000"/>
              </a:lnSpc>
              <a:spcAft>
                <a:spcPts val="800"/>
              </a:spcAft>
              <a:buFont typeface="Symbol" panose="05050102010706020507" pitchFamily="18" charset="2"/>
              <a:buChar char=""/>
              <a:tabLst>
                <a:tab pos="533400" algn="l"/>
              </a:tabLst>
            </a:pPr>
            <a:r>
              <a:rPr lang="en-IN" sz="2200" dirty="0" err="1">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Corpulmonale</a:t>
            </a:r>
            <a:endParaRPr lang="en-IN" sz="22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nSpc>
                <a:spcPct val="98000"/>
              </a:lnSpc>
              <a:spcAft>
                <a:spcPts val="800"/>
              </a:spcAft>
              <a:buFont typeface="Symbol" panose="05050102010706020507" pitchFamily="18" charset="2"/>
              <a:buChar char=""/>
              <a:tabLst>
                <a:tab pos="533400" algn="l"/>
              </a:tabLst>
            </a:pPr>
            <a:r>
              <a:rPr lang="en-IN" sz="22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HIV related opportunistic infections</a:t>
            </a:r>
            <a:endParaRPr lang="en-IN" sz="22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nSpc>
                <a:spcPts val="1000"/>
              </a:lnSpc>
              <a:spcAft>
                <a:spcPts val="800"/>
              </a:spcAft>
            </a:pPr>
            <a:r>
              <a:rPr lang="en-IN" sz="22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 </a:t>
            </a:r>
            <a:endParaRPr lang="en-IN" sz="22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nSpc>
                <a:spcPct val="107000"/>
              </a:lnSpc>
              <a:spcAft>
                <a:spcPts val="800"/>
              </a:spcAft>
              <a:tabLst>
                <a:tab pos="993775" algn="l"/>
              </a:tabLst>
            </a:pPr>
            <a:r>
              <a:rPr lang="en-IN" sz="2200" b="1"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 </a:t>
            </a:r>
            <a:endParaRPr lang="en-IN" sz="22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endParaRPr lang="en-IN" sz="2200" dirty="0">
              <a:solidFill>
                <a:schemeClr val="tx1"/>
              </a:solidFill>
            </a:endParaRPr>
          </a:p>
        </p:txBody>
      </p:sp>
    </p:spTree>
    <p:extLst>
      <p:ext uri="{BB962C8B-B14F-4D97-AF65-F5344CB8AC3E}">
        <p14:creationId xmlns:p14="http://schemas.microsoft.com/office/powerpoint/2010/main" val="7462201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D0C52-61F1-9183-E69D-0B8960509775}"/>
              </a:ext>
            </a:extLst>
          </p:cNvPr>
          <p:cNvSpPr>
            <a:spLocks noGrp="1"/>
          </p:cNvSpPr>
          <p:nvPr>
            <p:ph type="title"/>
          </p:nvPr>
        </p:nvSpPr>
        <p:spPr/>
        <p:txBody>
          <a:bodyPr/>
          <a:lstStyle/>
          <a:p>
            <a:r>
              <a:rPr lang="en-IN" b="1" dirty="0">
                <a:solidFill>
                  <a:schemeClr val="tx1"/>
                </a:solidFill>
                <a:effectLst>
                  <a:outerShdw blurRad="38100" dist="38100" dir="2700000" algn="tl">
                    <a:srgbClr val="000000">
                      <a:alpha val="43137"/>
                    </a:srgbClr>
                  </a:outerShdw>
                </a:effectLst>
              </a:rPr>
              <a:t>Complication</a:t>
            </a:r>
          </a:p>
        </p:txBody>
      </p:sp>
      <p:pic>
        <p:nvPicPr>
          <p:cNvPr id="5" name="Content Placeholder 4">
            <a:extLst>
              <a:ext uri="{FF2B5EF4-FFF2-40B4-BE49-F238E27FC236}">
                <a16:creationId xmlns:a16="http://schemas.microsoft.com/office/drawing/2014/main" id="{0DDBE51D-B795-C763-40E0-12E4DC96352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80" y="1754071"/>
            <a:ext cx="4261920" cy="3483569"/>
          </a:xfrm>
        </p:spPr>
      </p:pic>
      <p:pic>
        <p:nvPicPr>
          <p:cNvPr id="27" name="Picture 26">
            <a:extLst>
              <a:ext uri="{FF2B5EF4-FFF2-40B4-BE49-F238E27FC236}">
                <a16:creationId xmlns:a16="http://schemas.microsoft.com/office/drawing/2014/main" id="{7942C851-F4FF-BAD9-6D8A-5706AE05CD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201" y="1754071"/>
            <a:ext cx="4261920" cy="4574952"/>
          </a:xfrm>
          <a:prstGeom prst="rect">
            <a:avLst/>
          </a:prstGeom>
        </p:spPr>
      </p:pic>
      <p:pic>
        <p:nvPicPr>
          <p:cNvPr id="29" name="Picture 28">
            <a:extLst>
              <a:ext uri="{FF2B5EF4-FFF2-40B4-BE49-F238E27FC236}">
                <a16:creationId xmlns:a16="http://schemas.microsoft.com/office/drawing/2014/main" id="{57FBEB3B-A724-A7C3-CBED-0B2EC5721A7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29122" y="1754071"/>
            <a:ext cx="3566246" cy="4391025"/>
          </a:xfrm>
          <a:prstGeom prst="rect">
            <a:avLst/>
          </a:prstGeom>
        </p:spPr>
      </p:pic>
      <p:graphicFrame>
        <p:nvGraphicFramePr>
          <p:cNvPr id="30" name="Table 30">
            <a:extLst>
              <a:ext uri="{FF2B5EF4-FFF2-40B4-BE49-F238E27FC236}">
                <a16:creationId xmlns:a16="http://schemas.microsoft.com/office/drawing/2014/main" id="{BBAE8298-C5FC-4AD9-7B7C-BFC09B84B621}"/>
              </a:ext>
            </a:extLst>
          </p:cNvPr>
          <p:cNvGraphicFramePr>
            <a:graphicFrameLocks noGrp="1"/>
          </p:cNvGraphicFramePr>
          <p:nvPr>
            <p:extLst>
              <p:ext uri="{D42A27DB-BD31-4B8C-83A1-F6EECF244321}">
                <p14:modId xmlns:p14="http://schemas.microsoft.com/office/powerpoint/2010/main" val="766082651"/>
              </p:ext>
            </p:extLst>
          </p:nvPr>
        </p:nvGraphicFramePr>
        <p:xfrm>
          <a:off x="0" y="5254350"/>
          <a:ext cx="4065001" cy="890745"/>
        </p:xfrm>
        <a:graphic>
          <a:graphicData uri="http://schemas.openxmlformats.org/drawingml/2006/table">
            <a:tbl>
              <a:tblPr firstRow="1" bandRow="1">
                <a:tableStyleId>{9D7B26C5-4107-4FEC-AEDC-1716B250A1EF}</a:tableStyleId>
              </a:tblPr>
              <a:tblGrid>
                <a:gridCol w="4065001">
                  <a:extLst>
                    <a:ext uri="{9D8B030D-6E8A-4147-A177-3AD203B41FA5}">
                      <a16:colId xmlns:a16="http://schemas.microsoft.com/office/drawing/2014/main" val="568172734"/>
                    </a:ext>
                  </a:extLst>
                </a:gridCol>
              </a:tblGrid>
              <a:tr h="890745">
                <a:tc>
                  <a:txBody>
                    <a:bodyPr/>
                    <a:lstStyle/>
                    <a:p>
                      <a:r>
                        <a:rPr lang="en-IN" sz="3000" b="0" dirty="0">
                          <a:solidFill>
                            <a:schemeClr val="tx1"/>
                          </a:solidFill>
                        </a:rPr>
                        <a:t>     Pneumothorax</a:t>
                      </a:r>
                    </a:p>
                  </a:txBody>
                  <a:tcPr/>
                </a:tc>
                <a:extLst>
                  <a:ext uri="{0D108BD9-81ED-4DB2-BD59-A6C34878D82A}">
                    <a16:rowId xmlns:a16="http://schemas.microsoft.com/office/drawing/2014/main" val="2954123465"/>
                  </a:ext>
                </a:extLst>
              </a:tr>
            </a:tbl>
          </a:graphicData>
        </a:graphic>
      </p:graphicFrame>
    </p:spTree>
    <p:extLst>
      <p:ext uri="{BB962C8B-B14F-4D97-AF65-F5344CB8AC3E}">
        <p14:creationId xmlns:p14="http://schemas.microsoft.com/office/powerpoint/2010/main" val="730519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0"/>
                                        </p:tgtEl>
                                        <p:attrNameLst>
                                          <p:attrName>style.visibility</p:attrName>
                                        </p:attrNameLst>
                                      </p:cBhvr>
                                      <p:to>
                                        <p:strVal val="visible"/>
                                      </p:to>
                                    </p:set>
                                    <p:animEffect transition="in" filter="fade">
                                      <p:cBhvr>
                                        <p:cTn id="14" dur="1000"/>
                                        <p:tgtEl>
                                          <p:spTgt spid="30"/>
                                        </p:tgtEl>
                                      </p:cBhvr>
                                    </p:animEffect>
                                    <p:anim calcmode="lin" valueType="num">
                                      <p:cBhvr>
                                        <p:cTn id="15" dur="1000" fill="hold"/>
                                        <p:tgtEl>
                                          <p:spTgt spid="30"/>
                                        </p:tgtEl>
                                        <p:attrNameLst>
                                          <p:attrName>ppt_x</p:attrName>
                                        </p:attrNameLst>
                                      </p:cBhvr>
                                      <p:tavLst>
                                        <p:tav tm="0">
                                          <p:val>
                                            <p:strVal val="#ppt_x"/>
                                          </p:val>
                                        </p:tav>
                                        <p:tav tm="100000">
                                          <p:val>
                                            <p:strVal val="#ppt_x"/>
                                          </p:val>
                                        </p:tav>
                                      </p:tavLst>
                                    </p:anim>
                                    <p:anim calcmode="lin" valueType="num">
                                      <p:cBhvr>
                                        <p:cTn id="16"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7"/>
                                        </p:tgtEl>
                                        <p:attrNameLst>
                                          <p:attrName>style.visibility</p:attrName>
                                        </p:attrNameLst>
                                      </p:cBhvr>
                                      <p:to>
                                        <p:strVal val="visible"/>
                                      </p:to>
                                    </p:set>
                                    <p:animEffect transition="in" filter="fade">
                                      <p:cBhvr>
                                        <p:cTn id="21" dur="1000"/>
                                        <p:tgtEl>
                                          <p:spTgt spid="27"/>
                                        </p:tgtEl>
                                      </p:cBhvr>
                                    </p:animEffect>
                                    <p:anim calcmode="lin" valueType="num">
                                      <p:cBhvr>
                                        <p:cTn id="22" dur="1000" fill="hold"/>
                                        <p:tgtEl>
                                          <p:spTgt spid="27"/>
                                        </p:tgtEl>
                                        <p:attrNameLst>
                                          <p:attrName>ppt_x</p:attrName>
                                        </p:attrNameLst>
                                      </p:cBhvr>
                                      <p:tavLst>
                                        <p:tav tm="0">
                                          <p:val>
                                            <p:strVal val="#ppt_x"/>
                                          </p:val>
                                        </p:tav>
                                        <p:tav tm="100000">
                                          <p:val>
                                            <p:strVal val="#ppt_x"/>
                                          </p:val>
                                        </p:tav>
                                      </p:tavLst>
                                    </p:anim>
                                    <p:anim calcmode="lin" valueType="num">
                                      <p:cBhvr>
                                        <p:cTn id="23"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9"/>
                                        </p:tgtEl>
                                        <p:attrNameLst>
                                          <p:attrName>style.visibility</p:attrName>
                                        </p:attrNameLst>
                                      </p:cBhvr>
                                      <p:to>
                                        <p:strVal val="visible"/>
                                      </p:to>
                                    </p:set>
                                    <p:animEffect transition="in" filter="fade">
                                      <p:cBhvr>
                                        <p:cTn id="28" dur="1000"/>
                                        <p:tgtEl>
                                          <p:spTgt spid="29"/>
                                        </p:tgtEl>
                                      </p:cBhvr>
                                    </p:animEffect>
                                    <p:anim calcmode="lin" valueType="num">
                                      <p:cBhvr>
                                        <p:cTn id="29" dur="1000" fill="hold"/>
                                        <p:tgtEl>
                                          <p:spTgt spid="29"/>
                                        </p:tgtEl>
                                        <p:attrNameLst>
                                          <p:attrName>ppt_x</p:attrName>
                                        </p:attrNameLst>
                                      </p:cBhvr>
                                      <p:tavLst>
                                        <p:tav tm="0">
                                          <p:val>
                                            <p:strVal val="#ppt_x"/>
                                          </p:val>
                                        </p:tav>
                                        <p:tav tm="100000">
                                          <p:val>
                                            <p:strVal val="#ppt_x"/>
                                          </p:val>
                                        </p:tav>
                                      </p:tavLst>
                                    </p:anim>
                                    <p:anim calcmode="lin" valueType="num">
                                      <p:cBhvr>
                                        <p:cTn id="30"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1CB64-7795-8806-1F87-85484004CFA5}"/>
              </a:ext>
            </a:extLst>
          </p:cNvPr>
          <p:cNvSpPr>
            <a:spLocks noGrp="1"/>
          </p:cNvSpPr>
          <p:nvPr>
            <p:ph type="title"/>
          </p:nvPr>
        </p:nvSpPr>
        <p:spPr/>
        <p:txBody>
          <a:bodyPr/>
          <a:lstStyle/>
          <a:p>
            <a:r>
              <a:rPr lang="en-IN" b="1" dirty="0">
                <a:solidFill>
                  <a:schemeClr val="tx1"/>
                </a:solidFill>
                <a:effectLst>
                  <a:outerShdw blurRad="38100" dist="38100" dir="2700000" algn="tl">
                    <a:srgbClr val="000000">
                      <a:alpha val="43137"/>
                    </a:srgbClr>
                  </a:outerShdw>
                </a:effectLst>
              </a:rPr>
              <a:t>Nursing management</a:t>
            </a:r>
          </a:p>
        </p:txBody>
      </p:sp>
      <p:pic>
        <p:nvPicPr>
          <p:cNvPr id="5" name="Content Placeholder 4">
            <a:extLst>
              <a:ext uri="{FF2B5EF4-FFF2-40B4-BE49-F238E27FC236}">
                <a16:creationId xmlns:a16="http://schemas.microsoft.com/office/drawing/2014/main" id="{0D0B1DAD-0491-D18F-EACA-FD162009293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737360"/>
            <a:ext cx="12192000" cy="5120639"/>
          </a:xfrm>
        </p:spPr>
      </p:pic>
    </p:spTree>
    <p:extLst>
      <p:ext uri="{BB962C8B-B14F-4D97-AF65-F5344CB8AC3E}">
        <p14:creationId xmlns:p14="http://schemas.microsoft.com/office/powerpoint/2010/main" val="2148497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CCC96-FD17-E5BD-6510-2AB5A1A2A089}"/>
              </a:ext>
            </a:extLst>
          </p:cNvPr>
          <p:cNvSpPr>
            <a:spLocks noGrp="1"/>
          </p:cNvSpPr>
          <p:nvPr>
            <p:ph type="title"/>
          </p:nvPr>
        </p:nvSpPr>
        <p:spPr/>
        <p:txBody>
          <a:bodyPr/>
          <a:lstStyle/>
          <a:p>
            <a:r>
              <a:rPr lang="en-IN" b="1" dirty="0">
                <a:solidFill>
                  <a:schemeClr val="tx1"/>
                </a:solidFill>
                <a:effectLst>
                  <a:outerShdw blurRad="38100" dist="38100" dir="2700000" algn="tl">
                    <a:srgbClr val="000000">
                      <a:alpha val="43137"/>
                    </a:srgbClr>
                  </a:outerShdw>
                </a:effectLst>
              </a:rPr>
              <a:t>Specific objectives</a:t>
            </a:r>
          </a:p>
        </p:txBody>
      </p:sp>
      <p:sp>
        <p:nvSpPr>
          <p:cNvPr id="3" name="Content Placeholder 2">
            <a:extLst>
              <a:ext uri="{FF2B5EF4-FFF2-40B4-BE49-F238E27FC236}">
                <a16:creationId xmlns:a16="http://schemas.microsoft.com/office/drawing/2014/main" id="{A391C638-2B9B-41F2-E755-E512079FDD35}"/>
              </a:ext>
            </a:extLst>
          </p:cNvPr>
          <p:cNvSpPr>
            <a:spLocks noGrp="1"/>
          </p:cNvSpPr>
          <p:nvPr>
            <p:ph idx="1"/>
          </p:nvPr>
        </p:nvSpPr>
        <p:spPr/>
        <p:txBody>
          <a:bodyPr>
            <a:normAutofit/>
          </a:bodyPr>
          <a:lstStyle/>
          <a:p>
            <a:pPr algn="just"/>
            <a:r>
              <a:rPr lang="en-IN" sz="3000" dirty="0">
                <a:solidFill>
                  <a:schemeClr val="tx1"/>
                </a:solidFill>
              </a:rPr>
              <a:t>At the end of the teaching session, BNS 1</a:t>
            </a:r>
            <a:r>
              <a:rPr lang="en-IN" sz="3000" baseline="30000" dirty="0">
                <a:solidFill>
                  <a:schemeClr val="tx1"/>
                </a:solidFill>
              </a:rPr>
              <a:t>st</a:t>
            </a:r>
            <a:r>
              <a:rPr lang="en-IN" sz="3000" dirty="0">
                <a:solidFill>
                  <a:schemeClr val="tx1"/>
                </a:solidFill>
              </a:rPr>
              <a:t> year students will be able to:</a:t>
            </a:r>
          </a:p>
          <a:p>
            <a:pPr algn="just">
              <a:buFont typeface="Arial" panose="020B0604020202020204" pitchFamily="34" charset="0"/>
              <a:buChar char="•"/>
            </a:pPr>
            <a:r>
              <a:rPr lang="en-IN" sz="3000" dirty="0">
                <a:solidFill>
                  <a:schemeClr val="tx1"/>
                </a:solidFill>
              </a:rPr>
              <a:t>  introduce tuberculosis</a:t>
            </a:r>
          </a:p>
          <a:p>
            <a:pPr algn="just">
              <a:buFont typeface="Arial" panose="020B0604020202020204" pitchFamily="34" charset="0"/>
              <a:buChar char="•"/>
            </a:pPr>
            <a:r>
              <a:rPr lang="en-IN" sz="3000" dirty="0">
                <a:solidFill>
                  <a:schemeClr val="tx1"/>
                </a:solidFill>
              </a:rPr>
              <a:t> enlist causative agent and risk factors of tuberculosis</a:t>
            </a:r>
          </a:p>
          <a:p>
            <a:pPr algn="just">
              <a:buFont typeface="Arial" panose="020B0604020202020204" pitchFamily="34" charset="0"/>
              <a:buChar char="•"/>
            </a:pPr>
            <a:r>
              <a:rPr lang="en-IN" sz="3000" dirty="0">
                <a:solidFill>
                  <a:schemeClr val="tx1"/>
                </a:solidFill>
              </a:rPr>
              <a:t> enlist mode of transmission of tuberculosis</a:t>
            </a:r>
          </a:p>
          <a:p>
            <a:pPr algn="just">
              <a:buFont typeface="Arial" panose="020B0604020202020204" pitchFamily="34" charset="0"/>
              <a:buChar char="•"/>
            </a:pPr>
            <a:r>
              <a:rPr lang="en-IN" sz="3000" dirty="0">
                <a:solidFill>
                  <a:schemeClr val="tx1"/>
                </a:solidFill>
              </a:rPr>
              <a:t> explain pathophysiology of tuberculosis</a:t>
            </a:r>
          </a:p>
          <a:p>
            <a:pPr algn="just">
              <a:buFont typeface="Arial" panose="020B0604020202020204" pitchFamily="34" charset="0"/>
              <a:buChar char="•"/>
            </a:pPr>
            <a:endParaRPr lang="en-IN" sz="3000" dirty="0">
              <a:solidFill>
                <a:schemeClr val="tx1"/>
              </a:solidFill>
            </a:endParaRPr>
          </a:p>
        </p:txBody>
      </p:sp>
    </p:spTree>
    <p:extLst>
      <p:ext uri="{BB962C8B-B14F-4D97-AF65-F5344CB8AC3E}">
        <p14:creationId xmlns:p14="http://schemas.microsoft.com/office/powerpoint/2010/main" val="22361704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EC26D-2066-B529-C18F-6EEBD24020B8}"/>
              </a:ext>
            </a:extLst>
          </p:cNvPr>
          <p:cNvSpPr>
            <a:spLocks noGrp="1"/>
          </p:cNvSpPr>
          <p:nvPr>
            <p:ph type="title"/>
          </p:nvPr>
        </p:nvSpPr>
        <p:spPr/>
        <p:txBody>
          <a:bodyPr>
            <a:normAutofit/>
          </a:bodyPr>
          <a:lstStyle/>
          <a:p>
            <a:br>
              <a:rPr lang="en-IN" sz="3800" b="1" dirty="0">
                <a:solidFill>
                  <a:schemeClr val="tx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ordia New" panose="020B0304020202020204" pitchFamily="34" charset="-34"/>
              </a:rPr>
            </a:br>
            <a:r>
              <a:rPr lang="en-IN" sz="3800" b="1" dirty="0">
                <a:solidFill>
                  <a:schemeClr val="tx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ordia New" panose="020B0304020202020204" pitchFamily="34" charset="-34"/>
              </a:rPr>
              <a:t>Assessment</a:t>
            </a:r>
            <a:endParaRPr lang="en-IN" sz="3800" b="1" dirty="0">
              <a:solidFill>
                <a:schemeClr val="tx1"/>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7F5F26D9-B446-9643-8B2D-381975E5CBBE}"/>
              </a:ext>
            </a:extLst>
          </p:cNvPr>
          <p:cNvSpPr>
            <a:spLocks noGrp="1"/>
          </p:cNvSpPr>
          <p:nvPr>
            <p:ph idx="1"/>
          </p:nvPr>
        </p:nvSpPr>
        <p:spPr/>
        <p:txBody>
          <a:bodyPr>
            <a:noAutofit/>
          </a:bodyPr>
          <a:lstStyle/>
          <a:p>
            <a:pPr marL="342900" lvl="0" indent="-342900">
              <a:lnSpc>
                <a:spcPct val="98000"/>
              </a:lnSpc>
              <a:spcAft>
                <a:spcPts val="800"/>
              </a:spcAft>
              <a:buFont typeface="Symbol" panose="05050102010706020507" pitchFamily="18" charset="2"/>
              <a:buChar char=""/>
            </a:pPr>
            <a:r>
              <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Complete history taking and physical examination</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nSpc>
                <a:spcPts val="65"/>
              </a:lnSpc>
              <a:spcAft>
                <a:spcPts val="800"/>
              </a:spcAft>
            </a:pPr>
            <a:r>
              <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 </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marR="292100" lvl="0" indent="-342900">
              <a:lnSpc>
                <a:spcPct val="96000"/>
              </a:lnSpc>
              <a:spcAft>
                <a:spcPts val="800"/>
              </a:spcAft>
              <a:buFont typeface="Symbol" panose="05050102010706020507" pitchFamily="18" charset="2"/>
              <a:buChar char=""/>
            </a:pPr>
            <a:r>
              <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Clinical manifestation of fever, weight loss, anorexia, night sweats, fatigue, cough and sputum production prompt and more through assessment of respiratory function</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nSpc>
                <a:spcPts val="75"/>
              </a:lnSpc>
              <a:spcAft>
                <a:spcPts val="800"/>
              </a:spcAft>
            </a:pPr>
            <a:r>
              <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 </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marR="279400" lvl="0" indent="-342900">
              <a:lnSpc>
                <a:spcPct val="96000"/>
              </a:lnSpc>
              <a:spcAft>
                <a:spcPts val="800"/>
              </a:spcAft>
              <a:buFont typeface="Symbol" panose="05050102010706020507" pitchFamily="18" charset="2"/>
              <a:buChar char=""/>
            </a:pPr>
            <a:r>
              <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Assessing lungs for consolidation by evaluating breathe sounds (diminished bronchial sounds, crackles)</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nSpc>
                <a:spcPts val="15"/>
              </a:lnSpc>
              <a:spcAft>
                <a:spcPts val="800"/>
              </a:spcAft>
            </a:pPr>
            <a:r>
              <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 </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endParaRPr lang="en-IN" sz="3000" dirty="0">
              <a:solidFill>
                <a:schemeClr val="tx1"/>
              </a:solidFill>
            </a:endParaRPr>
          </a:p>
        </p:txBody>
      </p:sp>
    </p:spTree>
    <p:extLst>
      <p:ext uri="{BB962C8B-B14F-4D97-AF65-F5344CB8AC3E}">
        <p14:creationId xmlns:p14="http://schemas.microsoft.com/office/powerpoint/2010/main" val="119639193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D493C-CD60-5021-A8C3-625A2E69A9BD}"/>
              </a:ext>
            </a:extLst>
          </p:cNvPr>
          <p:cNvSpPr>
            <a:spLocks noGrp="1"/>
          </p:cNvSpPr>
          <p:nvPr>
            <p:ph type="title"/>
          </p:nvPr>
        </p:nvSpPr>
        <p:spPr/>
        <p:txBody>
          <a:bodyPr>
            <a:normAutofit/>
          </a:bodyPr>
          <a:lstStyle/>
          <a:p>
            <a:r>
              <a:rPr lang="en-IN" sz="3800" b="1" dirty="0" err="1">
                <a:solidFill>
                  <a:schemeClr val="tx1"/>
                </a:solidFill>
                <a:effectLst>
                  <a:outerShdw blurRad="38100" dist="38100" dir="2700000" algn="tl">
                    <a:srgbClr val="000000">
                      <a:alpha val="43137"/>
                    </a:srgbClr>
                  </a:outerShdw>
                </a:effectLst>
              </a:rPr>
              <a:t>Contd</a:t>
            </a:r>
            <a:r>
              <a:rPr lang="en-IN" sz="3800" b="1" dirty="0">
                <a:solidFill>
                  <a:schemeClr val="tx1"/>
                </a:solidFill>
                <a:effectLst>
                  <a:outerShdw blurRad="38100" dist="38100" dir="2700000" algn="tl">
                    <a:srgbClr val="000000">
                      <a:alpha val="43137"/>
                    </a:srgbClr>
                  </a:outerShdw>
                </a:effectLst>
              </a:rPr>
              <a:t>…</a:t>
            </a:r>
          </a:p>
        </p:txBody>
      </p:sp>
      <p:sp>
        <p:nvSpPr>
          <p:cNvPr id="3" name="Content Placeholder 2">
            <a:extLst>
              <a:ext uri="{FF2B5EF4-FFF2-40B4-BE49-F238E27FC236}">
                <a16:creationId xmlns:a16="http://schemas.microsoft.com/office/drawing/2014/main" id="{377010B1-2306-3293-9FD7-A02231527257}"/>
              </a:ext>
            </a:extLst>
          </p:cNvPr>
          <p:cNvSpPr>
            <a:spLocks noGrp="1"/>
          </p:cNvSpPr>
          <p:nvPr>
            <p:ph idx="1"/>
          </p:nvPr>
        </p:nvSpPr>
        <p:spPr>
          <a:xfrm>
            <a:off x="1097280" y="1865398"/>
            <a:ext cx="10058400" cy="4023360"/>
          </a:xfrm>
        </p:spPr>
        <p:txBody>
          <a:bodyPr>
            <a:normAutofit/>
          </a:bodyPr>
          <a:lstStyle/>
          <a:p>
            <a:pPr marL="342900" lvl="0" indent="-342900" algn="just">
              <a:lnSpc>
                <a:spcPct val="107000"/>
              </a:lnSpc>
              <a:spcAft>
                <a:spcPts val="800"/>
              </a:spcAft>
              <a:buFont typeface="Symbol" panose="05050102010706020507" pitchFamily="18" charset="2"/>
              <a:buChar char=""/>
            </a:pPr>
            <a:r>
              <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Observe dietary pattern</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lnSpc>
                <a:spcPts val="5"/>
              </a:lnSpc>
              <a:spcAft>
                <a:spcPts val="800"/>
              </a:spcAft>
            </a:pPr>
            <a:r>
              <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 </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gn="just">
              <a:lnSpc>
                <a:spcPct val="107000"/>
              </a:lnSpc>
              <a:spcAft>
                <a:spcPts val="800"/>
              </a:spcAft>
              <a:buFont typeface="Symbol" panose="05050102010706020507" pitchFamily="18" charset="2"/>
              <a:buChar char=""/>
            </a:pPr>
            <a:r>
              <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Reconsider special recommendation and activity level</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endParaRPr lang="en-IN" sz="3000" dirty="0">
              <a:solidFill>
                <a:schemeClr val="tx1"/>
              </a:solidFill>
            </a:endParaRPr>
          </a:p>
        </p:txBody>
      </p:sp>
    </p:spTree>
    <p:extLst>
      <p:ext uri="{BB962C8B-B14F-4D97-AF65-F5344CB8AC3E}">
        <p14:creationId xmlns:p14="http://schemas.microsoft.com/office/powerpoint/2010/main" val="170716348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7B8EF-FC15-09B3-DE50-D8EA906551C7}"/>
              </a:ext>
            </a:extLst>
          </p:cNvPr>
          <p:cNvSpPr>
            <a:spLocks noGrp="1"/>
          </p:cNvSpPr>
          <p:nvPr>
            <p:ph type="title"/>
          </p:nvPr>
        </p:nvSpPr>
        <p:spPr/>
        <p:txBody>
          <a:bodyPr>
            <a:normAutofit/>
          </a:bodyPr>
          <a:lstStyle/>
          <a:p>
            <a:r>
              <a:rPr lang="en-IN" sz="3800" b="1" dirty="0">
                <a:solidFill>
                  <a:schemeClr val="tx1"/>
                </a:solidFill>
                <a:effectLst>
                  <a:outerShdw blurRad="38100" dist="38100" dir="2700000" algn="tl">
                    <a:srgbClr val="000000">
                      <a:alpha val="43137"/>
                    </a:srgbClr>
                  </a:outerShdw>
                </a:effectLst>
              </a:rPr>
              <a:t>Nursing Diagnosis</a:t>
            </a:r>
          </a:p>
        </p:txBody>
      </p:sp>
      <p:sp>
        <p:nvSpPr>
          <p:cNvPr id="3" name="Content Placeholder 2">
            <a:extLst>
              <a:ext uri="{FF2B5EF4-FFF2-40B4-BE49-F238E27FC236}">
                <a16:creationId xmlns:a16="http://schemas.microsoft.com/office/drawing/2014/main" id="{EBD7BF7F-3C69-4A7F-9474-38CBBB7D9ACD}"/>
              </a:ext>
            </a:extLst>
          </p:cNvPr>
          <p:cNvSpPr>
            <a:spLocks noGrp="1"/>
          </p:cNvSpPr>
          <p:nvPr>
            <p:ph idx="1"/>
          </p:nvPr>
        </p:nvSpPr>
        <p:spPr/>
        <p:txBody>
          <a:bodyPr>
            <a:noAutofit/>
          </a:bodyPr>
          <a:lstStyle/>
          <a:p>
            <a:pPr lvl="0" algn="just">
              <a:lnSpc>
                <a:spcPct val="96000"/>
              </a:lnSpc>
              <a:spcAft>
                <a:spcPts val="800"/>
              </a:spcAft>
              <a:buFont typeface="Arial" panose="020B0604020202020204" pitchFamily="34" charset="0"/>
              <a:buChar char="•"/>
              <a:tabLst>
                <a:tab pos="457200" algn="l"/>
              </a:tabLst>
            </a:pPr>
            <a:r>
              <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 Ineffective airway clearance related to copious trachea- bronchial secretions.</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lnSpc>
                <a:spcPts val="320"/>
              </a:lnSpc>
              <a:spcAft>
                <a:spcPts val="800"/>
              </a:spcAft>
              <a:buFont typeface="Arial" panose="020B0604020202020204" pitchFamily="34" charset="0"/>
              <a:buChar char="•"/>
            </a:pP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lvl="0" algn="just">
              <a:lnSpc>
                <a:spcPct val="75000"/>
              </a:lnSpc>
              <a:spcAft>
                <a:spcPts val="800"/>
              </a:spcAft>
              <a:buFont typeface="Arial" panose="020B0604020202020204" pitchFamily="34" charset="0"/>
              <a:buChar char="•"/>
              <a:tabLst>
                <a:tab pos="457200" algn="l"/>
              </a:tabLst>
            </a:pPr>
            <a:r>
              <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 Hyperthermia related to infectious process.</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lnSpc>
                <a:spcPts val="345"/>
              </a:lnSpc>
              <a:spcAft>
                <a:spcPts val="800"/>
              </a:spcAft>
              <a:buFont typeface="Arial" panose="020B0604020202020204" pitchFamily="34" charset="0"/>
              <a:buChar char="•"/>
            </a:pP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lvl="0" algn="just">
              <a:lnSpc>
                <a:spcPct val="75000"/>
              </a:lnSpc>
              <a:spcAft>
                <a:spcPts val="800"/>
              </a:spcAft>
              <a:buFont typeface="Arial" panose="020B0604020202020204" pitchFamily="34" charset="0"/>
              <a:buChar char="•"/>
              <a:tabLst>
                <a:tab pos="457200" algn="l"/>
              </a:tabLst>
            </a:pPr>
            <a:r>
              <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 Activity in tolerance related to fatigue, altered nutritional status and fever.</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lnSpc>
                <a:spcPts val="320"/>
              </a:lnSpc>
              <a:spcAft>
                <a:spcPts val="800"/>
              </a:spcAft>
              <a:buFont typeface="Wingdings" panose="05000000000000000000" pitchFamily="2" charset="2"/>
              <a:buChar char="ü"/>
            </a:pP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buFont typeface="Wingdings" panose="05000000000000000000" pitchFamily="2" charset="2"/>
              <a:buChar char="ü"/>
            </a:pP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buFont typeface="Wingdings" panose="05000000000000000000" pitchFamily="2" charset="2"/>
              <a:buChar char="ü"/>
            </a:pPr>
            <a:endParaRPr lang="en-IN" sz="3000" dirty="0">
              <a:solidFill>
                <a:schemeClr val="tx1"/>
              </a:solidFill>
            </a:endParaRPr>
          </a:p>
        </p:txBody>
      </p:sp>
    </p:spTree>
    <p:extLst>
      <p:ext uri="{BB962C8B-B14F-4D97-AF65-F5344CB8AC3E}">
        <p14:creationId xmlns:p14="http://schemas.microsoft.com/office/powerpoint/2010/main" val="5101252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79661-77B4-39C9-9DD7-E707EC50F348}"/>
              </a:ext>
            </a:extLst>
          </p:cNvPr>
          <p:cNvSpPr>
            <a:spLocks noGrp="1"/>
          </p:cNvSpPr>
          <p:nvPr>
            <p:ph type="title"/>
          </p:nvPr>
        </p:nvSpPr>
        <p:spPr/>
        <p:txBody>
          <a:bodyPr>
            <a:normAutofit/>
          </a:bodyPr>
          <a:lstStyle/>
          <a:p>
            <a:r>
              <a:rPr lang="en-IN" sz="3800" b="1" dirty="0" err="1">
                <a:solidFill>
                  <a:schemeClr val="tx1"/>
                </a:solidFill>
              </a:rPr>
              <a:t>Contd</a:t>
            </a:r>
            <a:r>
              <a:rPr lang="en-IN" sz="3800" b="1" dirty="0">
                <a:solidFill>
                  <a:schemeClr val="tx1"/>
                </a:solidFill>
              </a:rPr>
              <a:t>…</a:t>
            </a:r>
          </a:p>
        </p:txBody>
      </p:sp>
      <p:sp>
        <p:nvSpPr>
          <p:cNvPr id="3" name="Content Placeholder 2">
            <a:extLst>
              <a:ext uri="{FF2B5EF4-FFF2-40B4-BE49-F238E27FC236}">
                <a16:creationId xmlns:a16="http://schemas.microsoft.com/office/drawing/2014/main" id="{3D55DF8F-CA6D-8B71-0640-79CEA3C565DA}"/>
              </a:ext>
            </a:extLst>
          </p:cNvPr>
          <p:cNvSpPr>
            <a:spLocks noGrp="1"/>
          </p:cNvSpPr>
          <p:nvPr>
            <p:ph idx="1"/>
          </p:nvPr>
        </p:nvSpPr>
        <p:spPr/>
        <p:txBody>
          <a:bodyPr>
            <a:normAutofit/>
          </a:bodyPr>
          <a:lstStyle/>
          <a:p>
            <a:pPr>
              <a:buFont typeface="Arial" panose="020B0604020202020204" pitchFamily="34" charset="0"/>
              <a:buChar char="•"/>
            </a:pPr>
            <a:r>
              <a:rPr lang="en-IN" sz="3000" dirty="0">
                <a:solidFill>
                  <a:schemeClr val="tx1"/>
                </a:solidFill>
              </a:rPr>
              <a:t>Altered nutrition less than body requirements related to anorexia, fever, severity of illness , mental confusion.</a:t>
            </a:r>
          </a:p>
          <a:p>
            <a:pPr>
              <a:buFont typeface="Arial" panose="020B0604020202020204" pitchFamily="34" charset="0"/>
              <a:buChar char="•"/>
            </a:pPr>
            <a:endParaRPr lang="en-IN" sz="3000" dirty="0">
              <a:solidFill>
                <a:schemeClr val="tx1"/>
              </a:solidFill>
            </a:endParaRPr>
          </a:p>
          <a:p>
            <a:pPr>
              <a:buFont typeface="Arial" panose="020B0604020202020204" pitchFamily="34" charset="0"/>
              <a:buChar char="•"/>
            </a:pPr>
            <a:r>
              <a:rPr lang="en-IN" sz="3000" dirty="0">
                <a:solidFill>
                  <a:schemeClr val="tx1"/>
                </a:solidFill>
              </a:rPr>
              <a:t>Anxiety related to deficient knowledge about treatment regimen and preventive health measures.</a:t>
            </a:r>
          </a:p>
        </p:txBody>
      </p:sp>
    </p:spTree>
    <p:extLst>
      <p:ext uri="{BB962C8B-B14F-4D97-AF65-F5344CB8AC3E}">
        <p14:creationId xmlns:p14="http://schemas.microsoft.com/office/powerpoint/2010/main" val="161920984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025E6-E39E-966C-D542-68E7F9407D8F}"/>
              </a:ext>
            </a:extLst>
          </p:cNvPr>
          <p:cNvSpPr>
            <a:spLocks noGrp="1"/>
          </p:cNvSpPr>
          <p:nvPr>
            <p:ph type="title"/>
          </p:nvPr>
        </p:nvSpPr>
        <p:spPr/>
        <p:txBody>
          <a:bodyPr>
            <a:normAutofit/>
          </a:bodyPr>
          <a:lstStyle/>
          <a:p>
            <a:r>
              <a:rPr lang="en-IN" sz="3800" b="1" dirty="0">
                <a:solidFill>
                  <a:schemeClr val="tx1"/>
                </a:solidFill>
                <a:effectLst>
                  <a:outerShdw blurRad="38100" dist="38100" dir="2700000" algn="tl">
                    <a:srgbClr val="000000">
                      <a:alpha val="43137"/>
                    </a:srgbClr>
                  </a:outerShdw>
                </a:effectLst>
              </a:rPr>
              <a:t>Nursing Intervention</a:t>
            </a:r>
          </a:p>
        </p:txBody>
      </p:sp>
      <p:sp>
        <p:nvSpPr>
          <p:cNvPr id="3" name="Content Placeholder 2">
            <a:extLst>
              <a:ext uri="{FF2B5EF4-FFF2-40B4-BE49-F238E27FC236}">
                <a16:creationId xmlns:a16="http://schemas.microsoft.com/office/drawing/2014/main" id="{AC0724F7-F96F-185C-B66E-6F80B4B921EE}"/>
              </a:ext>
            </a:extLst>
          </p:cNvPr>
          <p:cNvSpPr>
            <a:spLocks noGrp="1"/>
          </p:cNvSpPr>
          <p:nvPr>
            <p:ph idx="1"/>
          </p:nvPr>
        </p:nvSpPr>
        <p:spPr>
          <a:xfrm>
            <a:off x="1097280" y="1626256"/>
            <a:ext cx="10170488" cy="4623892"/>
          </a:xfrm>
        </p:spPr>
        <p:txBody>
          <a:bodyPr>
            <a:noAutofit/>
          </a:bodyPr>
          <a:lstStyle/>
          <a:p>
            <a:pPr marL="0" indent="0" algn="just">
              <a:lnSpc>
                <a:spcPct val="107000"/>
              </a:lnSpc>
              <a:spcAft>
                <a:spcPts val="800"/>
              </a:spcAft>
              <a:buNone/>
            </a:pPr>
            <a:r>
              <a:rPr lang="en-IN" sz="2800" b="1" u="sng"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Ineffective airway clearance:</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lvl="0" algn="just">
              <a:lnSpc>
                <a:spcPct val="75000"/>
              </a:lnSpc>
              <a:spcAft>
                <a:spcPts val="800"/>
              </a:spcAft>
              <a:buFont typeface="Arial" panose="020B0604020202020204" pitchFamily="34" charset="0"/>
              <a:buChar char="•"/>
              <a:tabLst>
                <a:tab pos="342900" algn="l"/>
              </a:tabLst>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Monitor the breathing sound for the presence of crackles or wheeze and amount, colour and consistency of the sputum.</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lnSpc>
                <a:spcPts val="10"/>
              </a:lnSpc>
              <a:spcAft>
                <a:spcPts val="800"/>
              </a:spcAft>
              <a:buFont typeface="Arial" panose="020B0604020202020204" pitchFamily="34" charset="0"/>
              <a:buChar char="•"/>
            </a:pPr>
            <a:endParaRPr lang="en-IN" sz="2800" baseline="30000" dirty="0">
              <a:solidFill>
                <a:schemeClr val="tx1"/>
              </a:solidFill>
              <a:latin typeface="Calibri" panose="020F0502020204030204" pitchFamily="34" charset="0"/>
              <a:ea typeface="Calibri" panose="020F0502020204030204" pitchFamily="34" charset="0"/>
              <a:cs typeface="Cordia New" panose="020B0304020202020204" pitchFamily="34" charset="-34"/>
            </a:endParaRPr>
          </a:p>
          <a:p>
            <a:pPr algn="just">
              <a:lnSpc>
                <a:spcPts val="10"/>
              </a:lnSpc>
              <a:spcAft>
                <a:spcPts val="800"/>
              </a:spcAft>
              <a:buFont typeface="Arial" panose="020B0604020202020204" pitchFamily="34" charset="0"/>
              <a:buChar char="•"/>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Turn patient 2 hourly if bed ridden or encourage to ambulate if able.</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lnSpc>
                <a:spcPts val="1130"/>
              </a:lnSpc>
              <a:spcAft>
                <a:spcPts val="800"/>
              </a:spcAft>
              <a:buFont typeface="Arial" panose="020B0604020202020204" pitchFamily="34" charset="0"/>
              <a:buChar char="•"/>
            </a:pPr>
            <a:endParaRPr lang="en-IN" sz="2800" baseline="30000" dirty="0">
              <a:solidFill>
                <a:schemeClr val="tx1"/>
              </a:solidFill>
              <a:latin typeface="Calibri" panose="020F0502020204030204" pitchFamily="34" charset="0"/>
              <a:ea typeface="Calibri" panose="020F0502020204030204" pitchFamily="34" charset="0"/>
              <a:cs typeface="Cordia New" panose="020B0304020202020204" pitchFamily="34" charset="-34"/>
            </a:endParaRPr>
          </a:p>
          <a:p>
            <a:pPr algn="just">
              <a:lnSpc>
                <a:spcPts val="1130"/>
              </a:lnSpc>
              <a:spcAft>
                <a:spcPts val="800"/>
              </a:spcAft>
              <a:buFont typeface="Arial" panose="020B0604020202020204" pitchFamily="34" charset="0"/>
              <a:buChar char="•"/>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Provide nebulization as needed.</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lnSpc>
                <a:spcPts val="1135"/>
              </a:lnSpc>
              <a:spcAft>
                <a:spcPts val="800"/>
              </a:spcAft>
              <a:buFont typeface="Arial" panose="020B0604020202020204" pitchFamily="34" charset="0"/>
              <a:buChar char="•"/>
            </a:pPr>
            <a:endParaRPr lang="en-IN" sz="2800" baseline="30000" dirty="0">
              <a:solidFill>
                <a:schemeClr val="tx1"/>
              </a:solidFill>
              <a:latin typeface="Calibri" panose="020F0502020204030204" pitchFamily="34" charset="0"/>
              <a:ea typeface="Calibri" panose="020F0502020204030204" pitchFamily="34" charset="0"/>
              <a:cs typeface="Cordia New" panose="020B0304020202020204" pitchFamily="34" charset="-34"/>
            </a:endParaRPr>
          </a:p>
          <a:p>
            <a:pPr algn="just">
              <a:lnSpc>
                <a:spcPts val="1135"/>
              </a:lnSpc>
              <a:spcAft>
                <a:spcPts val="800"/>
              </a:spcAft>
              <a:buFont typeface="Arial" panose="020B0604020202020204" pitchFamily="34" charset="0"/>
              <a:buChar char="•"/>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Obtain order for chest physiotherapy.</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lnSpc>
                <a:spcPts val="1125"/>
              </a:lnSpc>
              <a:spcAft>
                <a:spcPts val="800"/>
              </a:spcAft>
              <a:buFont typeface="Arial" panose="020B0604020202020204" pitchFamily="34" charset="0"/>
              <a:buChar char="•"/>
            </a:pPr>
            <a:endParaRPr lang="en-IN" sz="2800" baseline="30000" dirty="0">
              <a:solidFill>
                <a:schemeClr val="tx1"/>
              </a:solidFill>
              <a:latin typeface="Calibri" panose="020F0502020204030204" pitchFamily="34" charset="0"/>
              <a:ea typeface="Calibri" panose="020F0502020204030204" pitchFamily="34" charset="0"/>
              <a:cs typeface="Cordia New" panose="020B0304020202020204" pitchFamily="34" charset="-34"/>
            </a:endParaRPr>
          </a:p>
          <a:p>
            <a:pPr algn="just">
              <a:lnSpc>
                <a:spcPts val="1125"/>
              </a:lnSpc>
              <a:spcAft>
                <a:spcPts val="800"/>
              </a:spcAft>
              <a:buFont typeface="Arial" panose="020B0604020202020204" pitchFamily="34" charset="0"/>
              <a:buChar char="•"/>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Increase fluid intake promotes systemic hydration and serves as an</a:t>
            </a:r>
          </a:p>
          <a:p>
            <a:pPr marL="0" indent="0" algn="just">
              <a:lnSpc>
                <a:spcPts val="1125"/>
              </a:lnSpc>
              <a:spcAft>
                <a:spcPts val="800"/>
              </a:spcAft>
              <a:buNone/>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effective expectorant.</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lnSpc>
                <a:spcPts val="1220"/>
              </a:lnSpc>
              <a:spcAft>
                <a:spcPts val="800"/>
              </a:spcAft>
              <a:buFont typeface="Arial" panose="020B0604020202020204" pitchFamily="34" charset="0"/>
              <a:buChar char="•"/>
            </a:pP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buFont typeface="Arial" panose="020B0604020202020204" pitchFamily="34" charset="0"/>
              <a:buChar char="•"/>
            </a:pPr>
            <a:endParaRPr lang="en-IN" sz="2800" dirty="0">
              <a:solidFill>
                <a:schemeClr val="tx1"/>
              </a:solidFill>
            </a:endParaRPr>
          </a:p>
        </p:txBody>
      </p:sp>
    </p:spTree>
    <p:extLst>
      <p:ext uri="{BB962C8B-B14F-4D97-AF65-F5344CB8AC3E}">
        <p14:creationId xmlns:p14="http://schemas.microsoft.com/office/powerpoint/2010/main" val="93520644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60CD3-9715-4EFD-B2FA-78E0A124B854}"/>
              </a:ext>
            </a:extLst>
          </p:cNvPr>
          <p:cNvSpPr>
            <a:spLocks noGrp="1"/>
          </p:cNvSpPr>
          <p:nvPr>
            <p:ph type="title"/>
          </p:nvPr>
        </p:nvSpPr>
        <p:spPr/>
        <p:txBody>
          <a:bodyPr>
            <a:normAutofit/>
          </a:bodyPr>
          <a:lstStyle/>
          <a:p>
            <a:r>
              <a:rPr lang="en-IN" sz="3800" b="1" u="sng" dirty="0">
                <a:solidFill>
                  <a:schemeClr val="tx1"/>
                </a:solidFill>
                <a:effectLst>
                  <a:outerShdw blurRad="38100" dist="38100" dir="2700000" algn="tl">
                    <a:srgbClr val="000000">
                      <a:alpha val="43137"/>
                    </a:srgbClr>
                  </a:outerShdw>
                </a:effectLst>
              </a:rPr>
              <a:t>Hyperthermia</a:t>
            </a:r>
          </a:p>
        </p:txBody>
      </p:sp>
      <p:sp>
        <p:nvSpPr>
          <p:cNvPr id="3" name="Content Placeholder 2">
            <a:extLst>
              <a:ext uri="{FF2B5EF4-FFF2-40B4-BE49-F238E27FC236}">
                <a16:creationId xmlns:a16="http://schemas.microsoft.com/office/drawing/2014/main" id="{CF55D1E9-B074-83F6-0DD2-4341FF16A473}"/>
              </a:ext>
            </a:extLst>
          </p:cNvPr>
          <p:cNvSpPr>
            <a:spLocks noGrp="1"/>
          </p:cNvSpPr>
          <p:nvPr>
            <p:ph idx="1"/>
          </p:nvPr>
        </p:nvSpPr>
        <p:spPr>
          <a:xfrm>
            <a:off x="1022555" y="1845733"/>
            <a:ext cx="10215716" cy="4427247"/>
          </a:xfrm>
        </p:spPr>
        <p:txBody>
          <a:bodyPr>
            <a:noAutofit/>
          </a:bodyPr>
          <a:lstStyle/>
          <a:p>
            <a:pPr lvl="0" algn="just">
              <a:lnSpc>
                <a:spcPct val="75000"/>
              </a:lnSpc>
              <a:spcAft>
                <a:spcPts val="800"/>
              </a:spcAft>
              <a:buFont typeface="Arial" panose="020B0604020202020204" pitchFamily="34" charset="0"/>
              <a:buChar char="•"/>
              <a:tabLst>
                <a:tab pos="342900" algn="l"/>
              </a:tabLst>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 Assess and monitor the patient’s condition, vital signs including temperature, pulse, respiration the condition of mucus membrane.</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R="12700" lvl="0" algn="just">
              <a:lnSpc>
                <a:spcPct val="75000"/>
              </a:lnSpc>
              <a:spcAft>
                <a:spcPts val="800"/>
              </a:spcAft>
              <a:buFont typeface="Arial" panose="020B0604020202020204" pitchFamily="34" charset="0"/>
              <a:buChar char="•"/>
              <a:tabLst>
                <a:tab pos="342900" algn="l"/>
              </a:tabLst>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Adjust environmental factor and remove heavy blankets and clothes and maintain ventilation in room</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lnSpc>
                <a:spcPts val="10"/>
              </a:lnSpc>
              <a:spcAft>
                <a:spcPts val="800"/>
              </a:spcAft>
              <a:buFont typeface="Arial" panose="020B0604020202020204" pitchFamily="34" charset="0"/>
              <a:buChar char="•"/>
            </a:pPr>
            <a:endParaRPr lang="en-IN" sz="2800" baseline="30000" dirty="0">
              <a:solidFill>
                <a:schemeClr val="tx1"/>
              </a:solidFill>
              <a:latin typeface="Calibri" panose="020F0502020204030204" pitchFamily="34" charset="0"/>
              <a:ea typeface="Calibri" panose="020F0502020204030204" pitchFamily="34" charset="0"/>
              <a:cs typeface="Cordia New" panose="020B0304020202020204" pitchFamily="34" charset="-34"/>
            </a:endParaRPr>
          </a:p>
          <a:p>
            <a:pPr algn="just">
              <a:lnSpc>
                <a:spcPts val="10"/>
              </a:lnSpc>
              <a:spcAft>
                <a:spcPts val="800"/>
              </a:spcAft>
              <a:buFont typeface="Arial" panose="020B0604020202020204" pitchFamily="34" charset="0"/>
              <a:buChar char="•"/>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Apply tepid water sponging for about 20-30 minutes</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lnSpc>
                <a:spcPts val="1135"/>
              </a:lnSpc>
              <a:spcAft>
                <a:spcPts val="800"/>
              </a:spcAft>
              <a:buFont typeface="Arial" panose="020B0604020202020204" pitchFamily="34" charset="0"/>
              <a:buChar char="•"/>
            </a:pPr>
            <a:endParaRPr lang="en-IN" sz="2800" baseline="30000" dirty="0">
              <a:solidFill>
                <a:schemeClr val="tx1"/>
              </a:solidFill>
              <a:latin typeface="Calibri" panose="020F0502020204030204" pitchFamily="34" charset="0"/>
              <a:ea typeface="Calibri" panose="020F0502020204030204" pitchFamily="34" charset="0"/>
              <a:cs typeface="Cordia New" panose="020B0304020202020204" pitchFamily="34" charset="-34"/>
            </a:endParaRPr>
          </a:p>
          <a:p>
            <a:pPr algn="just">
              <a:lnSpc>
                <a:spcPts val="1135"/>
              </a:lnSpc>
              <a:spcAft>
                <a:spcPts val="800"/>
              </a:spcAft>
              <a:buFont typeface="Arial" panose="020B0604020202020204" pitchFamily="34" charset="0"/>
              <a:buChar char="•"/>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Encourage patient to increase fluid intake equal to his /her urine</a:t>
            </a:r>
          </a:p>
          <a:p>
            <a:pPr marL="0" indent="0" algn="just">
              <a:lnSpc>
                <a:spcPts val="1135"/>
              </a:lnSpc>
              <a:spcAft>
                <a:spcPts val="800"/>
              </a:spcAft>
              <a:buNone/>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  output</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lnSpc>
                <a:spcPts val="1135"/>
              </a:lnSpc>
              <a:spcAft>
                <a:spcPts val="800"/>
              </a:spcAft>
              <a:buFont typeface="Arial" panose="020B0604020202020204" pitchFamily="34" charset="0"/>
              <a:buChar char="•"/>
            </a:pPr>
            <a:endParaRPr lang="en-IN" sz="2800" baseline="30000" dirty="0">
              <a:solidFill>
                <a:schemeClr val="tx1"/>
              </a:solidFill>
              <a:latin typeface="Calibri" panose="020F0502020204030204" pitchFamily="34" charset="0"/>
              <a:ea typeface="Calibri" panose="020F0502020204030204" pitchFamily="34" charset="0"/>
              <a:cs typeface="Cordia New" panose="020B0304020202020204" pitchFamily="34" charset="-34"/>
            </a:endParaRPr>
          </a:p>
          <a:p>
            <a:pPr algn="just">
              <a:lnSpc>
                <a:spcPts val="1135"/>
              </a:lnSpc>
              <a:spcAft>
                <a:spcPts val="800"/>
              </a:spcAft>
              <a:buFont typeface="Arial" panose="020B0604020202020204" pitchFamily="34" charset="0"/>
              <a:buChar char="•"/>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Provide adequate diet to anticipate the increase need during disease.</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endParaRPr lang="en-IN" sz="2800" dirty="0"/>
          </a:p>
        </p:txBody>
      </p:sp>
    </p:spTree>
    <p:extLst>
      <p:ext uri="{BB962C8B-B14F-4D97-AF65-F5344CB8AC3E}">
        <p14:creationId xmlns:p14="http://schemas.microsoft.com/office/powerpoint/2010/main" val="339285253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9F308-1BC2-F83F-D580-A4C93B8F8794}"/>
              </a:ext>
            </a:extLst>
          </p:cNvPr>
          <p:cNvSpPr>
            <a:spLocks noGrp="1"/>
          </p:cNvSpPr>
          <p:nvPr>
            <p:ph type="title"/>
          </p:nvPr>
        </p:nvSpPr>
        <p:spPr/>
        <p:txBody>
          <a:bodyPr>
            <a:normAutofit/>
          </a:bodyPr>
          <a:lstStyle/>
          <a:p>
            <a:r>
              <a:rPr lang="en-IN" sz="3800" b="1" dirty="0">
                <a:solidFill>
                  <a:schemeClr val="tx1"/>
                </a:solidFill>
                <a:effectLst>
                  <a:outerShdw blurRad="38100" dist="38100" dir="2700000" algn="tl">
                    <a:srgbClr val="000000">
                      <a:alpha val="43137"/>
                    </a:srgbClr>
                  </a:outerShdw>
                </a:effectLst>
              </a:rPr>
              <a:t>Imbalanced nutrition</a:t>
            </a:r>
          </a:p>
        </p:txBody>
      </p:sp>
      <p:sp>
        <p:nvSpPr>
          <p:cNvPr id="3" name="Content Placeholder 2">
            <a:extLst>
              <a:ext uri="{FF2B5EF4-FFF2-40B4-BE49-F238E27FC236}">
                <a16:creationId xmlns:a16="http://schemas.microsoft.com/office/drawing/2014/main" id="{63278EDF-5AB3-44AA-2BD3-0B5FF27F019B}"/>
              </a:ext>
            </a:extLst>
          </p:cNvPr>
          <p:cNvSpPr>
            <a:spLocks noGrp="1"/>
          </p:cNvSpPr>
          <p:nvPr>
            <p:ph idx="1"/>
          </p:nvPr>
        </p:nvSpPr>
        <p:spPr/>
        <p:txBody>
          <a:bodyPr>
            <a:noAutofit/>
          </a:bodyPr>
          <a:lstStyle/>
          <a:p>
            <a:pPr marL="342900" lvl="0" indent="-342900" algn="just">
              <a:lnSpc>
                <a:spcPct val="81000"/>
              </a:lnSpc>
              <a:spcAft>
                <a:spcPts val="800"/>
              </a:spcAft>
              <a:buFont typeface="Symbol" panose="05050102010706020507" pitchFamily="18" charset="2"/>
              <a:buChar char=""/>
              <a:tabLst>
                <a:tab pos="342900" algn="l"/>
              </a:tabLst>
            </a:pPr>
            <a:r>
              <a:rPr lang="en-IN" sz="24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Document patient’s nutritional status on admission, noting the skin turgor, current weight and degree of weight loss, integrity of oral mucosa ability or inability to swallow, presence of bowel tone, history of nausea and vomiting or diarrhoea.</a:t>
            </a:r>
            <a:endParaRPr lang="en-IN" sz="24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nSpc>
                <a:spcPts val="10"/>
              </a:lnSpc>
              <a:spcAft>
                <a:spcPts val="800"/>
              </a:spcAft>
            </a:pPr>
            <a:r>
              <a:rPr lang="en-IN" sz="2400" baseline="30000" dirty="0">
                <a:solidFill>
                  <a:schemeClr val="tx1"/>
                </a:solidFill>
                <a:effectLst/>
                <a:latin typeface="Times New Roman" panose="02020603050405020304" pitchFamily="18" charset="0"/>
                <a:ea typeface="Wingdings" panose="05000000000000000000" pitchFamily="2" charset="2"/>
                <a:cs typeface="Cordia New" panose="020B0304020202020204" pitchFamily="34" charset="-34"/>
              </a:rPr>
              <a:t> </a:t>
            </a:r>
            <a:endParaRPr lang="en-IN" sz="24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nSpc>
                <a:spcPct val="96000"/>
              </a:lnSpc>
              <a:spcAft>
                <a:spcPts val="800"/>
              </a:spcAft>
              <a:buFont typeface="Symbol" panose="05050102010706020507" pitchFamily="18" charset="2"/>
              <a:buChar char=""/>
              <a:tabLst>
                <a:tab pos="342900" algn="l"/>
              </a:tabLst>
            </a:pPr>
            <a:r>
              <a:rPr lang="en-IN" sz="24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Monitor and manage patient’s usual dietary pattern including selection of diet.</a:t>
            </a:r>
            <a:endParaRPr lang="en-IN" sz="24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nSpc>
                <a:spcPct val="107000"/>
              </a:lnSpc>
              <a:spcAft>
                <a:spcPts val="800"/>
              </a:spcAft>
              <a:buFont typeface="Symbol" panose="05050102010706020507" pitchFamily="18" charset="2"/>
              <a:buChar char=""/>
              <a:tabLst>
                <a:tab pos="342900" algn="l"/>
              </a:tabLst>
            </a:pPr>
            <a:r>
              <a:rPr lang="en-IN" sz="24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Provide oral care before and after respiratory treatments.</a:t>
            </a:r>
            <a:endParaRPr lang="en-IN" sz="24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nSpc>
                <a:spcPts val="1125"/>
              </a:lnSpc>
              <a:spcAft>
                <a:spcPts val="800"/>
              </a:spcAft>
            </a:pPr>
            <a:r>
              <a:rPr lang="en-IN" sz="2400" baseline="30000" dirty="0">
                <a:solidFill>
                  <a:schemeClr val="tx1"/>
                </a:solidFill>
                <a:effectLst/>
                <a:latin typeface="Times New Roman" panose="02020603050405020304" pitchFamily="18" charset="0"/>
                <a:ea typeface="Wingdings" panose="05000000000000000000" pitchFamily="2" charset="2"/>
                <a:cs typeface="Cordia New" panose="020B0304020202020204" pitchFamily="34" charset="-34"/>
              </a:rPr>
              <a:t> </a:t>
            </a:r>
            <a:endParaRPr lang="en-IN" sz="24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nSpc>
                <a:spcPct val="75000"/>
              </a:lnSpc>
              <a:spcAft>
                <a:spcPts val="800"/>
              </a:spcAft>
              <a:buFont typeface="Symbol" panose="05050102010706020507" pitchFamily="18" charset="2"/>
              <a:buChar char=""/>
              <a:tabLst>
                <a:tab pos="342900" algn="l"/>
              </a:tabLst>
            </a:pPr>
            <a:r>
              <a:rPr lang="en-IN" sz="24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Encourage small, frequent meals with foods high in protein and carbohydrates.</a:t>
            </a:r>
            <a:endParaRPr lang="en-IN" sz="24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nSpc>
                <a:spcPts val="1305"/>
              </a:lnSpc>
              <a:spcAft>
                <a:spcPts val="800"/>
              </a:spcAft>
            </a:pPr>
            <a:r>
              <a:rPr lang="en-IN" sz="2400" baseline="30000" dirty="0">
                <a:solidFill>
                  <a:schemeClr val="tx1"/>
                </a:solidFill>
                <a:effectLst/>
                <a:latin typeface="Times New Roman" panose="02020603050405020304" pitchFamily="18" charset="0"/>
                <a:ea typeface="Wingdings" panose="05000000000000000000" pitchFamily="2" charset="2"/>
                <a:cs typeface="Cordia New" panose="020B0304020202020204" pitchFamily="34" charset="-34"/>
              </a:rPr>
              <a:t> </a:t>
            </a:r>
            <a:endParaRPr lang="en-IN" sz="24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endParaRPr lang="en-IN" sz="2400" dirty="0">
              <a:solidFill>
                <a:schemeClr val="tx1"/>
              </a:solidFill>
            </a:endParaRPr>
          </a:p>
        </p:txBody>
      </p:sp>
    </p:spTree>
    <p:extLst>
      <p:ext uri="{BB962C8B-B14F-4D97-AF65-F5344CB8AC3E}">
        <p14:creationId xmlns:p14="http://schemas.microsoft.com/office/powerpoint/2010/main" val="419084242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BEAC9-565B-6C47-FA51-63536C057358}"/>
              </a:ext>
            </a:extLst>
          </p:cNvPr>
          <p:cNvSpPr>
            <a:spLocks noGrp="1"/>
          </p:cNvSpPr>
          <p:nvPr>
            <p:ph type="title"/>
          </p:nvPr>
        </p:nvSpPr>
        <p:spPr/>
        <p:txBody>
          <a:bodyPr>
            <a:normAutofit/>
          </a:bodyPr>
          <a:lstStyle/>
          <a:p>
            <a:r>
              <a:rPr lang="en-IN" sz="3800" b="1" dirty="0" err="1">
                <a:solidFill>
                  <a:schemeClr val="tx1"/>
                </a:solidFill>
                <a:effectLst>
                  <a:outerShdw blurRad="38100" dist="38100" dir="2700000" algn="tl">
                    <a:srgbClr val="000000">
                      <a:alpha val="43137"/>
                    </a:srgbClr>
                  </a:outerShdw>
                </a:effectLst>
              </a:rPr>
              <a:t>Contd</a:t>
            </a:r>
            <a:r>
              <a:rPr lang="en-IN" sz="3800" b="1" dirty="0">
                <a:solidFill>
                  <a:schemeClr val="tx1"/>
                </a:solidFill>
                <a:effectLst>
                  <a:outerShdw blurRad="38100" dist="38100" dir="2700000" algn="tl">
                    <a:srgbClr val="000000">
                      <a:alpha val="43137"/>
                    </a:srgbClr>
                  </a:outerShdw>
                </a:effectLst>
              </a:rPr>
              <a:t> of imbalanced nutrition</a:t>
            </a:r>
          </a:p>
        </p:txBody>
      </p:sp>
      <p:sp>
        <p:nvSpPr>
          <p:cNvPr id="3" name="Content Placeholder 2">
            <a:extLst>
              <a:ext uri="{FF2B5EF4-FFF2-40B4-BE49-F238E27FC236}">
                <a16:creationId xmlns:a16="http://schemas.microsoft.com/office/drawing/2014/main" id="{324EDD6B-8A08-DD60-973A-9F6183D27C25}"/>
              </a:ext>
            </a:extLst>
          </p:cNvPr>
          <p:cNvSpPr>
            <a:spLocks noGrp="1"/>
          </p:cNvSpPr>
          <p:nvPr>
            <p:ph idx="1"/>
          </p:nvPr>
        </p:nvSpPr>
        <p:spPr/>
        <p:txBody>
          <a:bodyPr>
            <a:normAutofit/>
          </a:bodyPr>
          <a:lstStyle/>
          <a:p>
            <a:pPr marL="342900" lvl="0" indent="-342900">
              <a:lnSpc>
                <a:spcPct val="75000"/>
              </a:lnSpc>
              <a:spcAft>
                <a:spcPts val="800"/>
              </a:spcAft>
              <a:buFont typeface="Symbol" panose="05050102010706020507" pitchFamily="18" charset="2"/>
              <a:buChar char=""/>
              <a:tabLst>
                <a:tab pos="342900" algn="l"/>
              </a:tabLst>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If there is persisting nausea and vomiting , then administer anti- emetics and antacid as per prescription</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nSpc>
                <a:spcPts val="10"/>
              </a:lnSpc>
              <a:spcAft>
                <a:spcPts val="800"/>
              </a:spcAft>
            </a:pPr>
            <a:r>
              <a:rPr lang="en-IN" sz="2800" baseline="30000" dirty="0">
                <a:solidFill>
                  <a:schemeClr val="tx1"/>
                </a:solidFill>
                <a:effectLst/>
                <a:latin typeface="Times New Roman" panose="02020603050405020304" pitchFamily="18" charset="0"/>
                <a:ea typeface="Wingdings" panose="05000000000000000000" pitchFamily="2" charset="2"/>
                <a:cs typeface="Cordia New" panose="020B0304020202020204" pitchFamily="34" charset="-34"/>
              </a:rPr>
              <a:t> </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nSpc>
                <a:spcPct val="95000"/>
              </a:lnSpc>
              <a:spcAft>
                <a:spcPts val="800"/>
              </a:spcAft>
              <a:buFont typeface="Symbol" panose="05050102010706020507" pitchFamily="18" charset="2"/>
              <a:buChar char=""/>
              <a:tabLst>
                <a:tab pos="342900" algn="l"/>
              </a:tabLst>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Monitor laboratory studies: BUN, Serum and Albumin.</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nSpc>
                <a:spcPts val="1000"/>
              </a:lnSpc>
              <a:spcAft>
                <a:spcPts val="800"/>
              </a:spcAft>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 </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endParaRPr lang="en-IN" sz="2800" dirty="0">
              <a:solidFill>
                <a:schemeClr val="tx1"/>
              </a:solidFill>
            </a:endParaRPr>
          </a:p>
        </p:txBody>
      </p:sp>
    </p:spTree>
    <p:extLst>
      <p:ext uri="{BB962C8B-B14F-4D97-AF65-F5344CB8AC3E}">
        <p14:creationId xmlns:p14="http://schemas.microsoft.com/office/powerpoint/2010/main" val="195111426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A2D4D-4856-A481-404D-9F80B65F0FA8}"/>
              </a:ext>
            </a:extLst>
          </p:cNvPr>
          <p:cNvSpPr>
            <a:spLocks noGrp="1"/>
          </p:cNvSpPr>
          <p:nvPr>
            <p:ph type="title"/>
          </p:nvPr>
        </p:nvSpPr>
        <p:spPr/>
        <p:txBody>
          <a:bodyPr>
            <a:normAutofit/>
          </a:bodyPr>
          <a:lstStyle/>
          <a:p>
            <a:pPr algn="just"/>
            <a:r>
              <a:rPr lang="en-IN" sz="3800" b="1" u="sng" dirty="0">
                <a:solidFill>
                  <a:schemeClr val="tx1"/>
                </a:solidFill>
                <a:effectLst>
                  <a:outerShdw blurRad="38100" dist="38100" dir="2700000" algn="tl">
                    <a:srgbClr val="000000">
                      <a:alpha val="43137"/>
                    </a:srgbClr>
                  </a:outerShdw>
                </a:effectLst>
              </a:rPr>
              <a:t>Deficient knowledge about preventive measures</a:t>
            </a:r>
          </a:p>
        </p:txBody>
      </p:sp>
      <p:sp>
        <p:nvSpPr>
          <p:cNvPr id="3" name="Content Placeholder 2">
            <a:extLst>
              <a:ext uri="{FF2B5EF4-FFF2-40B4-BE49-F238E27FC236}">
                <a16:creationId xmlns:a16="http://schemas.microsoft.com/office/drawing/2014/main" id="{DF3C2951-FE65-5FC8-ABB1-9CC363141112}"/>
              </a:ext>
            </a:extLst>
          </p:cNvPr>
          <p:cNvSpPr>
            <a:spLocks noGrp="1"/>
          </p:cNvSpPr>
          <p:nvPr>
            <p:ph idx="1"/>
          </p:nvPr>
        </p:nvSpPr>
        <p:spPr>
          <a:xfrm>
            <a:off x="1097280" y="1737360"/>
            <a:ext cx="10058400" cy="4023360"/>
          </a:xfrm>
        </p:spPr>
        <p:txBody>
          <a:bodyPr>
            <a:noAutofit/>
          </a:bodyPr>
          <a:lstStyle/>
          <a:p>
            <a:pPr marL="342900" lvl="0" indent="-342900">
              <a:lnSpc>
                <a:spcPct val="95000"/>
              </a:lnSpc>
              <a:spcAft>
                <a:spcPts val="800"/>
              </a:spcAft>
              <a:buFont typeface="Symbol" panose="05050102010706020507" pitchFamily="18" charset="2"/>
              <a:buChar char=""/>
              <a:tabLst>
                <a:tab pos="342900" algn="l"/>
              </a:tabLst>
            </a:pPr>
            <a:r>
              <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Milk parturition and milk boiling, do not take raw milk.</a:t>
            </a:r>
          </a:p>
          <a:p>
            <a:pPr marL="342900" lvl="0" indent="-342900">
              <a:lnSpc>
                <a:spcPct val="95000"/>
              </a:lnSpc>
              <a:spcAft>
                <a:spcPts val="800"/>
              </a:spcAft>
              <a:buFont typeface="Symbol" panose="05050102010706020507" pitchFamily="18" charset="2"/>
              <a:buChar char=""/>
              <a:tabLst>
                <a:tab pos="342900" algn="l"/>
              </a:tabLst>
            </a:pP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nSpc>
                <a:spcPts val="1300"/>
              </a:lnSpc>
              <a:spcAft>
                <a:spcPts val="800"/>
              </a:spcAft>
              <a:buFont typeface="Arial" panose="020B0604020202020204" pitchFamily="34" charset="0"/>
              <a:buChar char="•"/>
            </a:pPr>
            <a:r>
              <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  Well ventilated room </a:t>
            </a:r>
          </a:p>
          <a:p>
            <a:pPr>
              <a:lnSpc>
                <a:spcPts val="1300"/>
              </a:lnSpc>
              <a:spcAft>
                <a:spcPts val="800"/>
              </a:spcAft>
              <a:buFont typeface="Arial" panose="020B0604020202020204" pitchFamily="34" charset="0"/>
              <a:buChar char="•"/>
            </a:pPr>
            <a:endPar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endParaRPr>
          </a:p>
          <a:p>
            <a:pPr>
              <a:lnSpc>
                <a:spcPts val="1300"/>
              </a:lnSpc>
              <a:spcAft>
                <a:spcPts val="800"/>
              </a:spcAft>
              <a:buFont typeface="Arial" panose="020B0604020202020204" pitchFamily="34" charset="0"/>
              <a:buChar char="•"/>
            </a:pPr>
            <a:r>
              <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  Protection against exposure to TB</a:t>
            </a:r>
          </a:p>
          <a:p>
            <a:pPr marL="0" indent="0">
              <a:lnSpc>
                <a:spcPts val="10"/>
              </a:lnSpc>
              <a:spcAft>
                <a:spcPts val="800"/>
              </a:spcAft>
              <a:buNone/>
            </a:pP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nSpc>
                <a:spcPct val="96000"/>
              </a:lnSpc>
              <a:spcAft>
                <a:spcPts val="800"/>
              </a:spcAft>
              <a:buFont typeface="Symbol" panose="05050102010706020507" pitchFamily="18" charset="2"/>
              <a:buChar char=""/>
              <a:tabLst>
                <a:tab pos="342900" algn="l"/>
              </a:tabLst>
            </a:pPr>
            <a:r>
              <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Use mask for preventing droplet enter into the lungs</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nSpc>
                <a:spcPts val="1130"/>
              </a:lnSpc>
              <a:spcAft>
                <a:spcPts val="800"/>
              </a:spcAft>
            </a:pPr>
            <a:r>
              <a:rPr lang="en-IN" sz="3000" baseline="30000" dirty="0">
                <a:solidFill>
                  <a:schemeClr val="tx1"/>
                </a:solidFill>
                <a:effectLst/>
                <a:latin typeface="Times New Roman" panose="02020603050405020304" pitchFamily="18" charset="0"/>
                <a:ea typeface="Wingdings" panose="05000000000000000000" pitchFamily="2" charset="2"/>
                <a:cs typeface="Cordia New" panose="020B0304020202020204" pitchFamily="34" charset="-34"/>
              </a:rPr>
              <a:t> </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nSpc>
                <a:spcPct val="75000"/>
              </a:lnSpc>
              <a:spcAft>
                <a:spcPts val="800"/>
              </a:spcAft>
              <a:buFont typeface="Symbol" panose="05050102010706020507" pitchFamily="18" charset="2"/>
              <a:buChar char=""/>
              <a:tabLst>
                <a:tab pos="342900" algn="l"/>
              </a:tabLst>
            </a:pPr>
            <a:r>
              <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Give BCG vaccine to all children to prevent tuberculosis.</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nSpc>
                <a:spcPts val="1125"/>
              </a:lnSpc>
              <a:spcAft>
                <a:spcPts val="800"/>
              </a:spcAft>
            </a:pPr>
            <a:r>
              <a:rPr lang="en-IN" sz="3000" baseline="30000" dirty="0">
                <a:solidFill>
                  <a:schemeClr val="tx1"/>
                </a:solidFill>
                <a:effectLst/>
                <a:latin typeface="Times New Roman" panose="02020603050405020304" pitchFamily="18" charset="0"/>
                <a:ea typeface="Wingdings" panose="05000000000000000000" pitchFamily="2" charset="2"/>
                <a:cs typeface="Cordia New" panose="020B0304020202020204" pitchFamily="34" charset="-34"/>
              </a:rPr>
              <a:t> </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nSpc>
                <a:spcPts val="1000"/>
              </a:lnSpc>
              <a:spcAft>
                <a:spcPts val="800"/>
              </a:spcAft>
            </a:pPr>
            <a:r>
              <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 </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endParaRPr lang="en-IN" sz="3000" dirty="0">
              <a:solidFill>
                <a:schemeClr val="tx1"/>
              </a:solidFill>
            </a:endParaRPr>
          </a:p>
        </p:txBody>
      </p:sp>
    </p:spTree>
    <p:extLst>
      <p:ext uri="{BB962C8B-B14F-4D97-AF65-F5344CB8AC3E}">
        <p14:creationId xmlns:p14="http://schemas.microsoft.com/office/powerpoint/2010/main" val="328848073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4D638-F891-C34B-BF8C-E66FAACC8E0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031478CF-84BA-1E18-D5FF-1679736FF242}"/>
              </a:ext>
            </a:extLst>
          </p:cNvPr>
          <p:cNvSpPr>
            <a:spLocks noGrp="1"/>
          </p:cNvSpPr>
          <p:nvPr>
            <p:ph idx="1"/>
          </p:nvPr>
        </p:nvSpPr>
        <p:spPr/>
        <p:txBody>
          <a:bodyPr>
            <a:normAutofit/>
          </a:bodyPr>
          <a:lstStyle/>
          <a:p>
            <a:pPr marL="342900" lvl="0" indent="-342900">
              <a:lnSpc>
                <a:spcPct val="75000"/>
              </a:lnSpc>
              <a:spcAft>
                <a:spcPts val="800"/>
              </a:spcAft>
              <a:buFont typeface="Symbol" panose="05050102010706020507" pitchFamily="18" charset="2"/>
              <a:buChar char=""/>
              <a:tabLst>
                <a:tab pos="342900" algn="l"/>
              </a:tabLst>
            </a:pPr>
            <a:r>
              <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Prevention of malnutrition.</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nSpc>
                <a:spcPts val="1125"/>
              </a:lnSpc>
              <a:spcAft>
                <a:spcPts val="800"/>
              </a:spcAft>
            </a:pPr>
            <a:r>
              <a:rPr lang="en-IN" sz="3000" baseline="30000" dirty="0">
                <a:solidFill>
                  <a:schemeClr val="tx1"/>
                </a:solidFill>
                <a:effectLst/>
                <a:latin typeface="Times New Roman" panose="02020603050405020304" pitchFamily="18" charset="0"/>
                <a:ea typeface="Wingdings" panose="05000000000000000000" pitchFamily="2" charset="2"/>
                <a:cs typeface="Cordia New" panose="020B0304020202020204" pitchFamily="34" charset="-34"/>
              </a:rPr>
              <a:t> </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nSpc>
                <a:spcPct val="75000"/>
              </a:lnSpc>
              <a:spcAft>
                <a:spcPts val="800"/>
              </a:spcAft>
              <a:buFont typeface="Symbol" panose="05050102010706020507" pitchFamily="18" charset="2"/>
              <a:buChar char=""/>
              <a:tabLst>
                <a:tab pos="342900" algn="l"/>
              </a:tabLst>
            </a:pPr>
            <a:r>
              <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Promote environmental sanitation, reduce overcrowded.</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nSpc>
                <a:spcPts val="1300"/>
              </a:lnSpc>
              <a:spcAft>
                <a:spcPts val="800"/>
              </a:spcAft>
            </a:pPr>
            <a:r>
              <a:rPr lang="en-IN" sz="3000" baseline="30000" dirty="0">
                <a:solidFill>
                  <a:schemeClr val="tx1"/>
                </a:solidFill>
                <a:effectLst/>
                <a:latin typeface="Times New Roman" panose="02020603050405020304" pitchFamily="18" charset="0"/>
                <a:ea typeface="Wingdings" panose="05000000000000000000" pitchFamily="2" charset="2"/>
                <a:cs typeface="Cordia New" panose="020B0304020202020204" pitchFamily="34" charset="-34"/>
              </a:rPr>
              <a:t> </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nSpc>
                <a:spcPct val="75000"/>
              </a:lnSpc>
              <a:spcAft>
                <a:spcPts val="800"/>
              </a:spcAft>
              <a:buFont typeface="Symbol" panose="05050102010706020507" pitchFamily="18" charset="2"/>
              <a:buChar char=""/>
              <a:tabLst>
                <a:tab pos="342900" algn="l"/>
              </a:tabLst>
            </a:pPr>
            <a:r>
              <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Sputum disposes properly, use sputum pots with lids, covering the mouth with hands when coughing and sneezing.</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nSpc>
                <a:spcPts val="1000"/>
              </a:lnSpc>
              <a:spcAft>
                <a:spcPts val="800"/>
              </a:spcAft>
            </a:pPr>
            <a:r>
              <a:rPr lang="en-IN" sz="30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 </a:t>
            </a: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endParaRPr lang="en-IN" sz="3000" dirty="0">
              <a:solidFill>
                <a:schemeClr val="tx1"/>
              </a:solidFill>
            </a:endParaRPr>
          </a:p>
        </p:txBody>
      </p:sp>
    </p:spTree>
    <p:extLst>
      <p:ext uri="{BB962C8B-B14F-4D97-AF65-F5344CB8AC3E}">
        <p14:creationId xmlns:p14="http://schemas.microsoft.com/office/powerpoint/2010/main" val="5844292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829D86-EA4E-1D8F-036E-7BA5C7DDBCD7}"/>
              </a:ext>
            </a:extLst>
          </p:cNvPr>
          <p:cNvSpPr>
            <a:spLocks noGrp="1"/>
          </p:cNvSpPr>
          <p:nvPr>
            <p:ph type="title"/>
          </p:nvPr>
        </p:nvSpPr>
        <p:spPr/>
        <p:txBody>
          <a:bodyPr>
            <a:normAutofit/>
          </a:bodyPr>
          <a:lstStyle/>
          <a:p>
            <a:r>
              <a:rPr lang="en-IN" sz="3800" b="1" dirty="0" err="1">
                <a:solidFill>
                  <a:schemeClr val="tx1"/>
                </a:solidFill>
                <a:effectLst>
                  <a:outerShdw blurRad="38100" dist="38100" dir="2700000" algn="tl">
                    <a:srgbClr val="000000">
                      <a:alpha val="43137"/>
                    </a:srgbClr>
                  </a:outerShdw>
                </a:effectLst>
              </a:rPr>
              <a:t>Contd</a:t>
            </a:r>
            <a:r>
              <a:rPr lang="en-IN" sz="3800" b="1" dirty="0">
                <a:solidFill>
                  <a:schemeClr val="tx1"/>
                </a:solidFill>
                <a:effectLst>
                  <a:outerShdw blurRad="38100" dist="38100" dir="2700000" algn="tl">
                    <a:srgbClr val="000000">
                      <a:alpha val="43137"/>
                    </a:srgbClr>
                  </a:outerShdw>
                </a:effectLst>
              </a:rPr>
              <a:t>…</a:t>
            </a:r>
          </a:p>
        </p:txBody>
      </p:sp>
      <p:sp>
        <p:nvSpPr>
          <p:cNvPr id="3" name="Content Placeholder 2">
            <a:extLst>
              <a:ext uri="{FF2B5EF4-FFF2-40B4-BE49-F238E27FC236}">
                <a16:creationId xmlns:a16="http://schemas.microsoft.com/office/drawing/2014/main" id="{AAB9E9A6-3764-BB83-BDFC-DAF210127BFB}"/>
              </a:ext>
            </a:extLst>
          </p:cNvPr>
          <p:cNvSpPr>
            <a:spLocks noGrp="1"/>
          </p:cNvSpPr>
          <p:nvPr>
            <p:ph idx="1"/>
          </p:nvPr>
        </p:nvSpPr>
        <p:spPr/>
        <p:txBody>
          <a:bodyPr>
            <a:normAutofit/>
          </a:bodyPr>
          <a:lstStyle/>
          <a:p>
            <a:pPr algn="just">
              <a:buFont typeface="Arial" panose="020B0604020202020204" pitchFamily="34" charset="0"/>
              <a:buChar char="•"/>
            </a:pPr>
            <a:r>
              <a:rPr lang="en-IN" sz="3000" dirty="0">
                <a:solidFill>
                  <a:schemeClr val="tx1"/>
                </a:solidFill>
              </a:rPr>
              <a:t> list the different clinical manifestations of tuberculosis.</a:t>
            </a:r>
          </a:p>
          <a:p>
            <a:pPr algn="just">
              <a:buFont typeface="Arial" panose="020B0604020202020204" pitchFamily="34" charset="0"/>
              <a:buChar char="•"/>
            </a:pPr>
            <a:r>
              <a:rPr lang="en-IN" sz="3000" dirty="0">
                <a:solidFill>
                  <a:schemeClr val="tx1"/>
                </a:solidFill>
              </a:rPr>
              <a:t> state the different diagnostic tests to diagnosis tuberculosis</a:t>
            </a:r>
          </a:p>
          <a:p>
            <a:pPr algn="just">
              <a:buFont typeface="Arial" panose="020B0604020202020204" pitchFamily="34" charset="0"/>
              <a:buChar char="•"/>
            </a:pPr>
            <a:r>
              <a:rPr lang="en-IN" sz="3000" dirty="0">
                <a:solidFill>
                  <a:schemeClr val="tx1"/>
                </a:solidFill>
              </a:rPr>
              <a:t> explain the medical and nursing management of tuberculosis.</a:t>
            </a:r>
          </a:p>
          <a:p>
            <a:pPr algn="just">
              <a:buFont typeface="Arial" panose="020B0604020202020204" pitchFamily="34" charset="0"/>
              <a:buChar char="•"/>
            </a:pPr>
            <a:r>
              <a:rPr lang="en-IN" sz="3000" dirty="0">
                <a:solidFill>
                  <a:schemeClr val="tx1"/>
                </a:solidFill>
              </a:rPr>
              <a:t> list the complications of tuberculosis</a:t>
            </a:r>
          </a:p>
          <a:p>
            <a:pPr algn="just">
              <a:buFont typeface="Arial" panose="020B0604020202020204" pitchFamily="34" charset="0"/>
              <a:buChar char="•"/>
            </a:pPr>
            <a:r>
              <a:rPr lang="en-IN" sz="3000" dirty="0">
                <a:solidFill>
                  <a:schemeClr val="tx1"/>
                </a:solidFill>
              </a:rPr>
              <a:t> state the preventive measure of tuberculosis.</a:t>
            </a:r>
          </a:p>
        </p:txBody>
      </p:sp>
    </p:spTree>
    <p:extLst>
      <p:ext uri="{BB962C8B-B14F-4D97-AF65-F5344CB8AC3E}">
        <p14:creationId xmlns:p14="http://schemas.microsoft.com/office/powerpoint/2010/main" val="79182007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30B3D-4260-8D47-01CD-013363352A88}"/>
              </a:ext>
            </a:extLst>
          </p:cNvPr>
          <p:cNvSpPr>
            <a:spLocks noGrp="1"/>
          </p:cNvSpPr>
          <p:nvPr>
            <p:ph type="title"/>
          </p:nvPr>
        </p:nvSpPr>
        <p:spPr/>
        <p:txBody>
          <a:bodyPr/>
          <a:lstStyle/>
          <a:p>
            <a:r>
              <a:rPr lang="en-IN" b="1" dirty="0">
                <a:solidFill>
                  <a:schemeClr val="tx1"/>
                </a:solidFill>
                <a:effectLst>
                  <a:outerShdw blurRad="38100" dist="38100" dir="2700000" algn="tl">
                    <a:srgbClr val="000000">
                      <a:alpha val="43137"/>
                    </a:srgbClr>
                  </a:outerShdw>
                </a:effectLst>
              </a:rPr>
              <a:t>Prevention</a:t>
            </a:r>
          </a:p>
        </p:txBody>
      </p:sp>
      <p:sp>
        <p:nvSpPr>
          <p:cNvPr id="3" name="Content Placeholder 2">
            <a:extLst>
              <a:ext uri="{FF2B5EF4-FFF2-40B4-BE49-F238E27FC236}">
                <a16:creationId xmlns:a16="http://schemas.microsoft.com/office/drawing/2014/main" id="{10BC468B-1FB5-60D7-41FA-D0D4D87786D0}"/>
              </a:ext>
            </a:extLst>
          </p:cNvPr>
          <p:cNvSpPr>
            <a:spLocks noGrp="1"/>
          </p:cNvSpPr>
          <p:nvPr>
            <p:ph idx="1"/>
          </p:nvPr>
        </p:nvSpPr>
        <p:spPr/>
        <p:txBody>
          <a:bodyPr>
            <a:noAutofit/>
          </a:bodyPr>
          <a:lstStyle/>
          <a:p>
            <a:pPr marL="342900" lvl="0" indent="-342900" algn="just">
              <a:lnSpc>
                <a:spcPct val="91000"/>
              </a:lnSpc>
              <a:spcAft>
                <a:spcPts val="800"/>
              </a:spcAft>
              <a:buFont typeface="Symbol" panose="05050102010706020507" pitchFamily="18" charset="2"/>
              <a:buChar char=""/>
              <a:tabLst>
                <a:tab pos="685800" algn="l"/>
              </a:tabLst>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BCG vaccination</a:t>
            </a:r>
          </a:p>
          <a:p>
            <a:pPr marL="342900" lvl="0" indent="-342900" algn="just">
              <a:lnSpc>
                <a:spcPct val="91000"/>
              </a:lnSpc>
              <a:spcAft>
                <a:spcPts val="800"/>
              </a:spcAft>
              <a:buFont typeface="Symbol" panose="05050102010706020507" pitchFamily="18" charset="2"/>
              <a:buChar char=""/>
              <a:tabLst>
                <a:tab pos="685800" algn="l"/>
              </a:tabLst>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Build well ventilated house</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lnSpc>
                <a:spcPts val="315"/>
              </a:lnSpc>
              <a:spcAft>
                <a:spcPts val="800"/>
              </a:spcAft>
            </a:pPr>
            <a:r>
              <a:rPr lang="en-IN" sz="2800" baseline="30000" dirty="0">
                <a:solidFill>
                  <a:schemeClr val="tx1"/>
                </a:solidFill>
                <a:effectLst/>
                <a:latin typeface="Times New Roman" panose="02020603050405020304" pitchFamily="18" charset="0"/>
                <a:ea typeface="Wingdings" panose="05000000000000000000" pitchFamily="2" charset="2"/>
                <a:cs typeface="Cordia New" panose="020B0304020202020204" pitchFamily="34" charset="-34"/>
              </a:rPr>
              <a:t> </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gn="just">
              <a:lnSpc>
                <a:spcPct val="75000"/>
              </a:lnSpc>
              <a:spcAft>
                <a:spcPts val="800"/>
              </a:spcAft>
              <a:buFont typeface="Symbol" panose="05050102010706020507" pitchFamily="18" charset="2"/>
              <a:buChar char=""/>
              <a:tabLst>
                <a:tab pos="685800" algn="l"/>
              </a:tabLst>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Have nutritious diet to improve immunity</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lnSpc>
                <a:spcPts val="320"/>
              </a:lnSpc>
              <a:spcAft>
                <a:spcPts val="800"/>
              </a:spcAft>
            </a:pPr>
            <a:r>
              <a:rPr lang="en-IN" sz="2800" baseline="30000" dirty="0">
                <a:solidFill>
                  <a:schemeClr val="tx1"/>
                </a:solidFill>
                <a:effectLst/>
                <a:latin typeface="Times New Roman" panose="02020603050405020304" pitchFamily="18" charset="0"/>
                <a:ea typeface="Wingdings" panose="05000000000000000000" pitchFamily="2" charset="2"/>
                <a:cs typeface="Cordia New" panose="020B0304020202020204" pitchFamily="34" charset="-34"/>
              </a:rPr>
              <a:t> </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gn="just">
              <a:lnSpc>
                <a:spcPct val="75000"/>
              </a:lnSpc>
              <a:spcAft>
                <a:spcPts val="800"/>
              </a:spcAft>
              <a:buFont typeface="Symbol" panose="05050102010706020507" pitchFamily="18" charset="2"/>
              <a:buChar char=""/>
              <a:tabLst>
                <a:tab pos="685800" algn="l"/>
              </a:tabLst>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Cover mouth with mask</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lnSpc>
                <a:spcPts val="320"/>
              </a:lnSpc>
              <a:spcAft>
                <a:spcPts val="800"/>
              </a:spcAft>
            </a:pPr>
            <a:r>
              <a:rPr lang="en-IN" sz="2800" baseline="30000" dirty="0">
                <a:solidFill>
                  <a:schemeClr val="tx1"/>
                </a:solidFill>
                <a:effectLst/>
                <a:latin typeface="Times New Roman" panose="02020603050405020304" pitchFamily="18" charset="0"/>
                <a:ea typeface="Wingdings" panose="05000000000000000000" pitchFamily="2" charset="2"/>
                <a:cs typeface="Cordia New" panose="020B0304020202020204" pitchFamily="34" charset="-34"/>
              </a:rPr>
              <a:t> </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gn="just">
              <a:lnSpc>
                <a:spcPct val="75000"/>
              </a:lnSpc>
              <a:spcAft>
                <a:spcPts val="800"/>
              </a:spcAft>
              <a:buFont typeface="Symbol" panose="05050102010706020507" pitchFamily="18" charset="2"/>
              <a:buChar char=""/>
              <a:tabLst>
                <a:tab pos="685800" algn="l"/>
              </a:tabLst>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Isolation of infected person</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lnSpc>
                <a:spcPts val="320"/>
              </a:lnSpc>
              <a:spcAft>
                <a:spcPts val="800"/>
              </a:spcAft>
            </a:pPr>
            <a:r>
              <a:rPr lang="en-IN" sz="2800" baseline="30000" dirty="0">
                <a:solidFill>
                  <a:schemeClr val="tx1"/>
                </a:solidFill>
                <a:effectLst/>
                <a:latin typeface="Times New Roman" panose="02020603050405020304" pitchFamily="18" charset="0"/>
                <a:ea typeface="Wingdings" panose="05000000000000000000" pitchFamily="2" charset="2"/>
                <a:cs typeface="Cordia New" panose="020B0304020202020204" pitchFamily="34" charset="-34"/>
              </a:rPr>
              <a:t> </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lnSpc>
                <a:spcPts val="345"/>
              </a:lnSpc>
              <a:spcAft>
                <a:spcPts val="800"/>
              </a:spcAft>
            </a:pPr>
            <a:r>
              <a:rPr lang="en-IN" sz="2800" baseline="30000" dirty="0">
                <a:solidFill>
                  <a:schemeClr val="tx1"/>
                </a:solidFill>
                <a:effectLst/>
                <a:latin typeface="Times New Roman" panose="02020603050405020304" pitchFamily="18" charset="0"/>
                <a:ea typeface="Wingdings" panose="05000000000000000000" pitchFamily="2" charset="2"/>
                <a:cs typeface="Cordia New" panose="020B0304020202020204" pitchFamily="34" charset="-34"/>
              </a:rPr>
              <a:t> </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lnSpc>
                <a:spcPts val="1000"/>
              </a:lnSpc>
              <a:spcAft>
                <a:spcPts val="800"/>
              </a:spcAft>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 </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endParaRPr lang="en-IN" sz="2800" dirty="0">
              <a:solidFill>
                <a:schemeClr val="tx1"/>
              </a:solidFill>
            </a:endParaRPr>
          </a:p>
        </p:txBody>
      </p:sp>
    </p:spTree>
    <p:extLst>
      <p:ext uri="{BB962C8B-B14F-4D97-AF65-F5344CB8AC3E}">
        <p14:creationId xmlns:p14="http://schemas.microsoft.com/office/powerpoint/2010/main" val="396799928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3D36C-B1A4-4540-765C-570824C0C0EA}"/>
              </a:ext>
            </a:extLst>
          </p:cNvPr>
          <p:cNvSpPr>
            <a:spLocks noGrp="1"/>
          </p:cNvSpPr>
          <p:nvPr>
            <p:ph type="title"/>
          </p:nvPr>
        </p:nvSpPr>
        <p:spPr/>
        <p:txBody>
          <a:bodyPr>
            <a:normAutofit/>
          </a:bodyPr>
          <a:lstStyle/>
          <a:p>
            <a:r>
              <a:rPr lang="en-IN" sz="3800" b="1" dirty="0" err="1">
                <a:solidFill>
                  <a:schemeClr val="tx1"/>
                </a:solidFill>
                <a:effectLst>
                  <a:outerShdw blurRad="38100" dist="38100" dir="2700000" algn="tl">
                    <a:srgbClr val="000000">
                      <a:alpha val="43137"/>
                    </a:srgbClr>
                  </a:outerShdw>
                </a:effectLst>
              </a:rPr>
              <a:t>Contd</a:t>
            </a:r>
            <a:r>
              <a:rPr lang="en-IN" sz="3800" b="1" dirty="0">
                <a:solidFill>
                  <a:schemeClr val="tx1"/>
                </a:solidFill>
                <a:effectLst>
                  <a:outerShdw blurRad="38100" dist="38100" dir="2700000" algn="tl">
                    <a:srgbClr val="000000">
                      <a:alpha val="43137"/>
                    </a:srgbClr>
                  </a:outerShdw>
                </a:effectLst>
              </a:rPr>
              <a:t>….</a:t>
            </a:r>
          </a:p>
        </p:txBody>
      </p:sp>
      <p:sp>
        <p:nvSpPr>
          <p:cNvPr id="3" name="Content Placeholder 2">
            <a:extLst>
              <a:ext uri="{FF2B5EF4-FFF2-40B4-BE49-F238E27FC236}">
                <a16:creationId xmlns:a16="http://schemas.microsoft.com/office/drawing/2014/main" id="{63475EA1-3216-D31E-BA39-BDCAF960EA87}"/>
              </a:ext>
            </a:extLst>
          </p:cNvPr>
          <p:cNvSpPr>
            <a:spLocks noGrp="1"/>
          </p:cNvSpPr>
          <p:nvPr>
            <p:ph idx="1"/>
          </p:nvPr>
        </p:nvSpPr>
        <p:spPr/>
        <p:txBody>
          <a:bodyPr>
            <a:normAutofit/>
          </a:bodyPr>
          <a:lstStyle/>
          <a:p>
            <a:pPr marL="342900" lvl="0" indent="-342900" algn="just">
              <a:lnSpc>
                <a:spcPct val="75000"/>
              </a:lnSpc>
              <a:spcAft>
                <a:spcPts val="800"/>
              </a:spcAft>
              <a:buFont typeface="Symbol" panose="05050102010706020507" pitchFamily="18" charset="2"/>
              <a:buChar char=""/>
              <a:tabLst>
                <a:tab pos="685800" algn="l"/>
              </a:tabLst>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Finish entire course of medication</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lnSpc>
                <a:spcPts val="320"/>
              </a:lnSpc>
              <a:spcAft>
                <a:spcPts val="800"/>
              </a:spcAft>
            </a:pPr>
            <a:r>
              <a:rPr lang="en-IN" sz="2800" baseline="30000" dirty="0">
                <a:solidFill>
                  <a:schemeClr val="tx1"/>
                </a:solidFill>
                <a:effectLst/>
                <a:latin typeface="Times New Roman" panose="02020603050405020304" pitchFamily="18" charset="0"/>
                <a:ea typeface="Wingdings" panose="05000000000000000000" pitchFamily="2" charset="2"/>
                <a:cs typeface="Cordia New" panose="020B0304020202020204" pitchFamily="34" charset="-34"/>
              </a:rPr>
              <a:t> </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gn="just">
              <a:lnSpc>
                <a:spcPct val="75000"/>
              </a:lnSpc>
              <a:spcAft>
                <a:spcPts val="800"/>
              </a:spcAft>
              <a:buFont typeface="Symbol" panose="05050102010706020507" pitchFamily="18" charset="2"/>
              <a:buChar char=""/>
              <a:tabLst>
                <a:tab pos="685800" algn="l"/>
              </a:tabLst>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Mass awareness programme should be implemented.</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lnSpc>
                <a:spcPts val="295"/>
              </a:lnSpc>
              <a:spcAft>
                <a:spcPts val="800"/>
              </a:spcAft>
            </a:pPr>
            <a:r>
              <a:rPr lang="en-IN" sz="2800" baseline="30000" dirty="0">
                <a:solidFill>
                  <a:schemeClr val="tx1"/>
                </a:solidFill>
                <a:effectLst/>
                <a:latin typeface="Times New Roman" panose="02020603050405020304" pitchFamily="18" charset="0"/>
                <a:ea typeface="Wingdings" panose="05000000000000000000" pitchFamily="2" charset="2"/>
                <a:cs typeface="Cordia New" panose="020B0304020202020204" pitchFamily="34" charset="-34"/>
              </a:rPr>
              <a:t> </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gn="just">
              <a:lnSpc>
                <a:spcPct val="75000"/>
              </a:lnSpc>
              <a:spcAft>
                <a:spcPts val="800"/>
              </a:spcAft>
              <a:buFont typeface="Symbol" panose="05050102010706020507" pitchFamily="18" charset="2"/>
              <a:buChar char=""/>
              <a:tabLst>
                <a:tab pos="685800" algn="l"/>
              </a:tabLst>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Avoid over crowded areas</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lnSpc>
                <a:spcPts val="1000"/>
              </a:lnSpc>
              <a:spcAft>
                <a:spcPts val="800"/>
              </a:spcAft>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 </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buFont typeface="Arial" panose="020B0604020202020204" pitchFamily="34" charset="0"/>
              <a:buChar char="•"/>
            </a:pPr>
            <a:r>
              <a:rPr lang="en-IN" sz="2800" dirty="0">
                <a:solidFill>
                  <a:schemeClr val="tx1"/>
                </a:solidFill>
                <a:effectLst/>
                <a:latin typeface="Times New Roman" panose="02020603050405020304" pitchFamily="18" charset="0"/>
                <a:ea typeface="Times New Roman" panose="02020603050405020304" pitchFamily="18" charset="0"/>
                <a:cs typeface="Cordia New" panose="020B0304020202020204" pitchFamily="34" charset="-34"/>
              </a:rPr>
              <a:t>  Immunization for adult while travelling to endemic area</a:t>
            </a:r>
            <a:endParaRPr lang="en-IN" sz="28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algn="just"/>
            <a:endParaRPr lang="en-IN" sz="2800" dirty="0">
              <a:solidFill>
                <a:schemeClr val="tx1"/>
              </a:solidFill>
            </a:endParaRPr>
          </a:p>
        </p:txBody>
      </p:sp>
    </p:spTree>
    <p:extLst>
      <p:ext uri="{BB962C8B-B14F-4D97-AF65-F5344CB8AC3E}">
        <p14:creationId xmlns:p14="http://schemas.microsoft.com/office/powerpoint/2010/main" val="245921645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9C14170-A4B0-03E3-8633-D899150BB8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988" y="0"/>
            <a:ext cx="9953486" cy="5653548"/>
          </a:xfrm>
          <a:prstGeom prst="rect">
            <a:avLst/>
          </a:prstGeom>
        </p:spPr>
      </p:pic>
    </p:spTree>
    <p:extLst>
      <p:ext uri="{BB962C8B-B14F-4D97-AF65-F5344CB8AC3E}">
        <p14:creationId xmlns:p14="http://schemas.microsoft.com/office/powerpoint/2010/main" val="191091437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35BE3-1FE1-CF4D-FEB0-C74D6001F5C5}"/>
              </a:ext>
            </a:extLst>
          </p:cNvPr>
          <p:cNvSpPr>
            <a:spLocks noGrp="1"/>
          </p:cNvSpPr>
          <p:nvPr>
            <p:ph type="title"/>
          </p:nvPr>
        </p:nvSpPr>
        <p:spPr/>
        <p:txBody>
          <a:bodyPr/>
          <a:lstStyle/>
          <a:p>
            <a:r>
              <a:rPr lang="en-IN" b="1" dirty="0">
                <a:solidFill>
                  <a:schemeClr val="tx1"/>
                </a:solidFill>
                <a:effectLst>
                  <a:outerShdw blurRad="38100" dist="38100" dir="2700000" algn="tl">
                    <a:srgbClr val="000000">
                      <a:alpha val="43137"/>
                    </a:srgbClr>
                  </a:outerShdw>
                </a:effectLst>
              </a:rPr>
              <a:t>References</a:t>
            </a:r>
          </a:p>
        </p:txBody>
      </p:sp>
      <p:sp>
        <p:nvSpPr>
          <p:cNvPr id="3" name="Content Placeholder 2">
            <a:extLst>
              <a:ext uri="{FF2B5EF4-FFF2-40B4-BE49-F238E27FC236}">
                <a16:creationId xmlns:a16="http://schemas.microsoft.com/office/drawing/2014/main" id="{47996913-27C3-9013-17B5-CD027C708F77}"/>
              </a:ext>
            </a:extLst>
          </p:cNvPr>
          <p:cNvSpPr>
            <a:spLocks noGrp="1"/>
          </p:cNvSpPr>
          <p:nvPr>
            <p:ph idx="1"/>
          </p:nvPr>
        </p:nvSpPr>
        <p:spPr>
          <a:xfrm>
            <a:off x="1097279" y="1845733"/>
            <a:ext cx="10209817" cy="4378085"/>
          </a:xfrm>
        </p:spPr>
        <p:txBody>
          <a:bodyPr>
            <a:noAutofit/>
          </a:bodyPr>
          <a:lstStyle/>
          <a:p>
            <a:pPr>
              <a:lnSpc>
                <a:spcPct val="75000"/>
              </a:lnSpc>
              <a:buFont typeface="Arial" panose="020B0604020202020204" pitchFamily="34" charset="0"/>
              <a:buChar char="•"/>
              <a:tabLst>
                <a:tab pos="393700" algn="l"/>
              </a:tabLst>
            </a:pPr>
            <a:r>
              <a:rPr lang="en-US" sz="2400" kern="12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Black, J. M., &amp; Hawks, J., H., (2009), Medical surgical nursing volume 2,</a:t>
            </a:r>
            <a:endParaRPr lang="en-IN" sz="2400" dirty="0">
              <a:effectLst/>
              <a:latin typeface="Times New Roman" panose="02020603050405020304" pitchFamily="18" charset="0"/>
              <a:ea typeface="Times New Roman" panose="02020603050405020304" pitchFamily="18" charset="0"/>
            </a:endParaRPr>
          </a:p>
          <a:p>
            <a:pPr marL="0" indent="0">
              <a:lnSpc>
                <a:spcPct val="75000"/>
              </a:lnSpc>
              <a:buNone/>
              <a:tabLst>
                <a:tab pos="393700" algn="l"/>
              </a:tabLst>
            </a:pPr>
            <a:r>
              <a:rPr lang="en-US" sz="2400" dirty="0">
                <a:solidFill>
                  <a:srgbClr val="000000"/>
                </a:solidFill>
                <a:latin typeface="Times New Roman" panose="02020603050405020304" pitchFamily="18" charset="0"/>
                <a:ea typeface="Times New Roman" panose="02020603050405020304" pitchFamily="18" charset="0"/>
                <a:cs typeface="Arial" panose="020B0604020202020204" pitchFamily="34" charset="0"/>
              </a:rPr>
              <a:t> </a:t>
            </a:r>
            <a:r>
              <a:rPr lang="en-US" sz="2400" kern="12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8</a:t>
            </a:r>
            <a:r>
              <a:rPr lang="en-US" sz="2400" kern="1200" baseline="300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th</a:t>
            </a:r>
            <a:r>
              <a:rPr lang="en-US" sz="2400" kern="12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edition, Saunders Elsevier, Pp- 1604-1606.</a:t>
            </a:r>
            <a:endParaRPr lang="en-IN" sz="2400" dirty="0">
              <a:effectLst/>
              <a:latin typeface="Times New Roman" panose="02020603050405020304" pitchFamily="18" charset="0"/>
              <a:ea typeface="Times New Roman" panose="02020603050405020304" pitchFamily="18" charset="0"/>
            </a:endParaRPr>
          </a:p>
          <a:p>
            <a:pPr>
              <a:lnSpc>
                <a:spcPct val="75000"/>
              </a:lnSpc>
              <a:buFont typeface="Arial" panose="020B0604020202020204" pitchFamily="34" charset="0"/>
              <a:buChar char="•"/>
              <a:tabLst>
                <a:tab pos="393700" algn="l"/>
              </a:tabLst>
            </a:pPr>
            <a:r>
              <a:rPr lang="en-US" sz="2400" kern="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a:t>
            </a:r>
            <a:r>
              <a:rPr lang="en-US" sz="2400" kern="1200" dirty="0" err="1">
                <a:solidFill>
                  <a:srgbClr val="000000"/>
                </a:solidFill>
                <a:effectLst/>
                <a:latin typeface="Times New Roman" panose="02020603050405020304" pitchFamily="18" charset="0"/>
                <a:ea typeface="Calibri" panose="020F0502020204030204" pitchFamily="34" charset="0"/>
                <a:cs typeface="Arial" panose="020B0604020202020204" pitchFamily="34" charset="0"/>
              </a:rPr>
              <a:t>Burke,k</a:t>
            </a:r>
            <a:r>
              <a:rPr lang="en-US" sz="2400" kern="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&amp; </a:t>
            </a:r>
            <a:r>
              <a:rPr lang="en-US" sz="2400" kern="1200" dirty="0" err="1">
                <a:solidFill>
                  <a:srgbClr val="000000"/>
                </a:solidFill>
                <a:effectLst/>
                <a:latin typeface="Times New Roman" panose="02020603050405020304" pitchFamily="18" charset="0"/>
                <a:ea typeface="Calibri" panose="020F0502020204030204" pitchFamily="34" charset="0"/>
                <a:cs typeface="Arial" panose="020B0604020202020204" pitchFamily="34" charset="0"/>
              </a:rPr>
              <a:t>lemone,p</a:t>
            </a:r>
            <a:r>
              <a:rPr lang="en-US" sz="2400" kern="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Medical Surgical nursing, 4thedition,Elsevier, PP</a:t>
            </a:r>
            <a:endParaRPr lang="en-IN" sz="2400" dirty="0">
              <a:effectLst/>
              <a:latin typeface="Times New Roman" panose="02020603050405020304" pitchFamily="18" charset="0"/>
              <a:ea typeface="Times New Roman" panose="02020603050405020304" pitchFamily="18" charset="0"/>
            </a:endParaRPr>
          </a:p>
          <a:p>
            <a:pPr marL="0" indent="0">
              <a:lnSpc>
                <a:spcPct val="75000"/>
              </a:lnSpc>
              <a:buNone/>
              <a:tabLst>
                <a:tab pos="393700" algn="l"/>
              </a:tabLst>
            </a:pPr>
            <a:r>
              <a:rPr lang="en-US" sz="2400" kern="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 1210-1212.</a:t>
            </a:r>
            <a:endParaRPr lang="en-IN" sz="2400" dirty="0">
              <a:effectLst/>
              <a:latin typeface="Times New Roman" panose="02020603050405020304" pitchFamily="18" charset="0"/>
              <a:ea typeface="Times New Roman" panose="02020603050405020304" pitchFamily="18" charset="0"/>
            </a:endParaRPr>
          </a:p>
          <a:p>
            <a:pPr marL="0" indent="0">
              <a:lnSpc>
                <a:spcPts val="270"/>
              </a:lnSpc>
              <a:buNone/>
            </a:pPr>
            <a:r>
              <a:rPr lang="en-US" sz="2400" kern="1200" baseline="30000" dirty="0">
                <a:solidFill>
                  <a:srgbClr val="000000"/>
                </a:solidFill>
                <a:effectLst/>
                <a:latin typeface="Times New Roman" panose="02020603050405020304" pitchFamily="18" charset="0"/>
                <a:ea typeface="Wingdings" panose="05000000000000000000" pitchFamily="2" charset="2"/>
                <a:cs typeface="Arial" panose="020B0604020202020204" pitchFamily="34" charset="0"/>
              </a:rPr>
              <a:t> </a:t>
            </a:r>
            <a:endParaRPr lang="en-IN" sz="2400" dirty="0">
              <a:effectLst/>
              <a:latin typeface="Times New Roman" panose="02020603050405020304" pitchFamily="18" charset="0"/>
              <a:ea typeface="Times New Roman" panose="02020603050405020304" pitchFamily="18" charset="0"/>
            </a:endParaRPr>
          </a:p>
          <a:p>
            <a:pPr algn="just">
              <a:lnSpc>
                <a:spcPct val="75000"/>
              </a:lnSpc>
              <a:buFont typeface="Arial" panose="020B0604020202020204" pitchFamily="34" charset="0"/>
              <a:buChar char="•"/>
              <a:tabLst>
                <a:tab pos="393700" algn="l"/>
              </a:tabLst>
            </a:pPr>
            <a:r>
              <a:rPr lang="en-US" sz="2400" kern="12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a:t>
            </a:r>
            <a:r>
              <a:rPr lang="en-US" sz="2400" kern="1200" dirty="0" err="1">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Hinkle,J</a:t>
            </a:r>
            <a:r>
              <a:rPr lang="en-US" sz="2400" kern="12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L., &amp; Cheever, K., H., (2015), Brunner and </a:t>
            </a:r>
            <a:r>
              <a:rPr lang="en-US" sz="2400" kern="1200" dirty="0" err="1">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Suddarth’s</a:t>
            </a:r>
            <a:r>
              <a:rPr lang="en-US" sz="2400" kern="12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textbook of</a:t>
            </a:r>
            <a:endParaRPr lang="en-IN" sz="2400" dirty="0">
              <a:effectLst/>
              <a:latin typeface="Times New Roman" panose="02020603050405020304" pitchFamily="18" charset="0"/>
              <a:ea typeface="Times New Roman" panose="02020603050405020304" pitchFamily="18" charset="0"/>
            </a:endParaRPr>
          </a:p>
          <a:p>
            <a:pPr marL="0" indent="0" algn="just">
              <a:lnSpc>
                <a:spcPct val="75000"/>
              </a:lnSpc>
              <a:buNone/>
              <a:tabLst>
                <a:tab pos="393700" algn="l"/>
              </a:tabLst>
            </a:pPr>
            <a:r>
              <a:rPr lang="en-US" sz="2400" kern="12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medical surgical nursing, volume 1, 13</a:t>
            </a:r>
            <a:r>
              <a:rPr lang="en-US" sz="2400" kern="1200" baseline="300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th</a:t>
            </a:r>
            <a:r>
              <a:rPr lang="en-US" sz="2400" kern="12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edition, Wolters Kluwer,  Asian</a:t>
            </a:r>
            <a:r>
              <a:rPr lang="en-IN" sz="2400" kern="12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a:t>
            </a:r>
            <a:r>
              <a:rPr lang="en-US" sz="2400" kern="1200" dirty="0" err="1">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pg</a:t>
            </a:r>
            <a:r>
              <a:rPr lang="en-US" sz="2400" kern="12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586-592.</a:t>
            </a:r>
          </a:p>
          <a:p>
            <a:pPr marL="0" indent="0" algn="just">
              <a:lnSpc>
                <a:spcPct val="75000"/>
              </a:lnSpc>
              <a:buNone/>
              <a:tabLst>
                <a:tab pos="393700" algn="l"/>
              </a:tabLst>
            </a:pPr>
            <a:endParaRPr lang="en-IN" sz="2400" dirty="0">
              <a:effectLst/>
              <a:latin typeface="Times New Roman" panose="02020603050405020304" pitchFamily="18" charset="0"/>
              <a:ea typeface="Times New Roman" panose="02020603050405020304" pitchFamily="18" charset="0"/>
            </a:endParaRPr>
          </a:p>
          <a:p>
            <a:pPr>
              <a:lnSpc>
                <a:spcPct val="75000"/>
              </a:lnSpc>
              <a:buFont typeface="Arial" panose="020B0604020202020204" pitchFamily="34" charset="0"/>
              <a:buChar char="•"/>
              <a:tabLst>
                <a:tab pos="393700" algn="l"/>
              </a:tabLst>
            </a:pPr>
            <a:r>
              <a:rPr lang="en-US" sz="2400" kern="12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Harsh M, (2010), Textbook of pathology, 6</a:t>
            </a:r>
            <a:r>
              <a:rPr lang="en-US" sz="2400" kern="1200" baseline="300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th</a:t>
            </a:r>
            <a:r>
              <a:rPr lang="en-US" sz="2400" kern="12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edition, Jaypee brothers. Pp: 149-         -152.</a:t>
            </a:r>
            <a:endParaRPr lang="en-IN" sz="2400" dirty="0">
              <a:effectLst/>
              <a:latin typeface="Times New Roman" panose="02020603050405020304" pitchFamily="18" charset="0"/>
              <a:ea typeface="Times New Roman" panose="02020603050405020304" pitchFamily="18" charset="0"/>
            </a:endParaRPr>
          </a:p>
          <a:p>
            <a:endParaRPr lang="en-IN" sz="2400" dirty="0"/>
          </a:p>
        </p:txBody>
      </p:sp>
    </p:spTree>
    <p:extLst>
      <p:ext uri="{BB962C8B-B14F-4D97-AF65-F5344CB8AC3E}">
        <p14:creationId xmlns:p14="http://schemas.microsoft.com/office/powerpoint/2010/main" val="25194730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9B827-9E08-46E4-40EC-3B92F6603077}"/>
              </a:ext>
            </a:extLst>
          </p:cNvPr>
          <p:cNvSpPr>
            <a:spLocks noGrp="1"/>
          </p:cNvSpPr>
          <p:nvPr>
            <p:ph type="title"/>
          </p:nvPr>
        </p:nvSpPr>
        <p:spPr/>
        <p:txBody>
          <a:bodyPr>
            <a:normAutofit/>
          </a:bodyPr>
          <a:lstStyle/>
          <a:p>
            <a:r>
              <a:rPr lang="en-IN" sz="3600" b="1" dirty="0" err="1">
                <a:solidFill>
                  <a:schemeClr val="tx1"/>
                </a:solidFill>
                <a:effectLst>
                  <a:outerShdw blurRad="38100" dist="38100" dir="2700000" algn="tl">
                    <a:srgbClr val="000000">
                      <a:alpha val="43137"/>
                    </a:srgbClr>
                  </a:outerShdw>
                </a:effectLst>
              </a:rPr>
              <a:t>Contd</a:t>
            </a:r>
            <a:r>
              <a:rPr lang="en-IN" sz="3600" b="1" dirty="0">
                <a:solidFill>
                  <a:schemeClr val="tx1"/>
                </a:solidFill>
                <a:effectLst>
                  <a:outerShdw blurRad="38100" dist="38100" dir="2700000" algn="tl">
                    <a:srgbClr val="000000">
                      <a:alpha val="43137"/>
                    </a:srgbClr>
                  </a:outerShdw>
                </a:effectLst>
              </a:rPr>
              <a:t>…</a:t>
            </a:r>
          </a:p>
        </p:txBody>
      </p:sp>
      <p:sp>
        <p:nvSpPr>
          <p:cNvPr id="3" name="Content Placeholder 2">
            <a:extLst>
              <a:ext uri="{FF2B5EF4-FFF2-40B4-BE49-F238E27FC236}">
                <a16:creationId xmlns:a16="http://schemas.microsoft.com/office/drawing/2014/main" id="{73BB037E-241D-13D6-26E4-0A67891EC87F}"/>
              </a:ext>
            </a:extLst>
          </p:cNvPr>
          <p:cNvSpPr>
            <a:spLocks noGrp="1"/>
          </p:cNvSpPr>
          <p:nvPr>
            <p:ph idx="1"/>
          </p:nvPr>
        </p:nvSpPr>
        <p:spPr/>
        <p:txBody>
          <a:bodyPr>
            <a:noAutofit/>
          </a:bodyPr>
          <a:lstStyle/>
          <a:p>
            <a:pPr>
              <a:lnSpc>
                <a:spcPct val="75000"/>
              </a:lnSpc>
              <a:buFont typeface="Arial" panose="020B0604020202020204" pitchFamily="34" charset="0"/>
              <a:buChar char="•"/>
              <a:tabLst>
                <a:tab pos="393700" algn="l"/>
              </a:tabLst>
            </a:pPr>
            <a:r>
              <a:rPr lang="en-US" sz="2800" kern="1200" dirty="0">
                <a:solidFill>
                  <a:schemeClr val="tx1"/>
                </a:solidFill>
                <a:effectLst/>
                <a:latin typeface="Times New Roman" panose="02020603050405020304" pitchFamily="18" charset="0"/>
                <a:ea typeface="Times New Roman" panose="02020603050405020304" pitchFamily="18" charset="0"/>
                <a:cs typeface="Arial" panose="020B0604020202020204" pitchFamily="34" charset="0"/>
              </a:rPr>
              <a:t>https://www.who.int/nepal/news/detail/24-03-2020-nepal-completes-first-national-tuberculosis-prevalence-survey-another-step-towards-endtb</a:t>
            </a:r>
          </a:p>
          <a:p>
            <a:pPr>
              <a:lnSpc>
                <a:spcPct val="75000"/>
              </a:lnSpc>
              <a:buFont typeface="Arial" panose="020B0604020202020204" pitchFamily="34" charset="0"/>
              <a:buChar char="•"/>
              <a:tabLst>
                <a:tab pos="393700" algn="l"/>
              </a:tabLst>
            </a:pPr>
            <a:endParaRPr lang="en-US" sz="2800" dirty="0">
              <a:solidFill>
                <a:schemeClr val="tx1"/>
              </a:solidFill>
              <a:latin typeface="Times New Roman" panose="02020603050405020304" pitchFamily="18" charset="0"/>
              <a:ea typeface="Times New Roman" panose="02020603050405020304" pitchFamily="18" charset="0"/>
              <a:cs typeface="Arial" panose="020B0604020202020204" pitchFamily="34" charset="0"/>
            </a:endParaRPr>
          </a:p>
          <a:p>
            <a:pPr>
              <a:lnSpc>
                <a:spcPct val="75000"/>
              </a:lnSpc>
              <a:buFont typeface="Arial" panose="020B0604020202020204" pitchFamily="34" charset="0"/>
              <a:buChar char="•"/>
              <a:tabLst>
                <a:tab pos="393700" algn="l"/>
              </a:tabLst>
            </a:pPr>
            <a:r>
              <a:rPr lang="en-US" sz="2800" kern="1200" dirty="0">
                <a:solidFill>
                  <a:schemeClr val="tx1"/>
                </a:solidFill>
                <a:effectLst/>
                <a:latin typeface="Times New Roman" panose="02020603050405020304" pitchFamily="18" charset="0"/>
                <a:ea typeface="Times New Roman" panose="02020603050405020304" pitchFamily="18" charset="0"/>
                <a:cs typeface="Arial" panose="020B0604020202020204" pitchFamily="34" charset="0"/>
              </a:rPr>
              <a:t>Mandal, G., N.,( 2013),A textbook of Adult nursing, 2</a:t>
            </a:r>
            <a:r>
              <a:rPr lang="en-US" sz="2800" kern="1200" baseline="30000" dirty="0">
                <a:solidFill>
                  <a:schemeClr val="tx1"/>
                </a:solidFill>
                <a:effectLst/>
                <a:latin typeface="Times New Roman" panose="02020603050405020304" pitchFamily="18" charset="0"/>
                <a:ea typeface="Times New Roman" panose="02020603050405020304" pitchFamily="18" charset="0"/>
                <a:cs typeface="Arial" panose="020B0604020202020204" pitchFamily="34" charset="0"/>
              </a:rPr>
              <a:t>nd</a:t>
            </a:r>
            <a:r>
              <a:rPr lang="en-US" sz="2800" kern="1200" dirty="0">
                <a:solidFill>
                  <a:schemeClr val="tx1"/>
                </a:solidFill>
                <a:effectLst/>
                <a:latin typeface="Times New Roman" panose="02020603050405020304" pitchFamily="18" charset="0"/>
                <a:ea typeface="Times New Roman" panose="02020603050405020304" pitchFamily="18" charset="0"/>
                <a:cs typeface="Arial" panose="020B0604020202020204" pitchFamily="34" charset="0"/>
              </a:rPr>
              <a:t> edition, Makalu publication house, Pp 160-163.</a:t>
            </a:r>
          </a:p>
          <a:p>
            <a:pPr>
              <a:lnSpc>
                <a:spcPct val="75000"/>
              </a:lnSpc>
              <a:buFont typeface="Arial" panose="020B0604020202020204" pitchFamily="34" charset="0"/>
              <a:buChar char="•"/>
              <a:tabLst>
                <a:tab pos="393700" algn="l"/>
              </a:tabLst>
            </a:pPr>
            <a:endParaRPr lang="en-IN" sz="2800" dirty="0">
              <a:solidFill>
                <a:schemeClr val="tx1"/>
              </a:solidFill>
              <a:effectLst/>
              <a:latin typeface="Times New Roman" panose="02020603050405020304" pitchFamily="18" charset="0"/>
              <a:ea typeface="Times New Roman" panose="02020603050405020304" pitchFamily="18" charset="0"/>
            </a:endParaRPr>
          </a:p>
          <a:p>
            <a:pPr>
              <a:lnSpc>
                <a:spcPct val="75000"/>
              </a:lnSpc>
              <a:buFont typeface="Arial" panose="020B0604020202020204" pitchFamily="34" charset="0"/>
              <a:buChar char="•"/>
              <a:tabLst>
                <a:tab pos="393700" algn="l"/>
              </a:tabLst>
            </a:pPr>
            <a:r>
              <a:rPr lang="en-US" sz="2800" kern="1200" dirty="0">
                <a:solidFill>
                  <a:schemeClr val="tx1"/>
                </a:solidFill>
                <a:effectLst/>
                <a:latin typeface="Times New Roman" panose="02020603050405020304" pitchFamily="18" charset="0"/>
                <a:ea typeface="Times New Roman" panose="02020603050405020304" pitchFamily="18" charset="0"/>
                <a:cs typeface="Arial" panose="020B0604020202020204" pitchFamily="34" charset="0"/>
              </a:rPr>
              <a:t>Williams, L., S., &amp; Hopper, P., D., (2015), Understanding medical surgical</a:t>
            </a:r>
            <a:r>
              <a:rPr lang="en-IN" sz="2800" dirty="0">
                <a:solidFill>
                  <a:schemeClr val="tx1"/>
                </a:solidFill>
                <a:latin typeface="Times New Roman" panose="02020603050405020304" pitchFamily="18" charset="0"/>
                <a:ea typeface="Times New Roman" panose="02020603050405020304" pitchFamily="18" charset="0"/>
              </a:rPr>
              <a:t> </a:t>
            </a:r>
            <a:r>
              <a:rPr lang="en-US" sz="2800" kern="1200" dirty="0">
                <a:solidFill>
                  <a:schemeClr val="tx1"/>
                </a:solidFill>
                <a:effectLst/>
                <a:latin typeface="Times New Roman" panose="02020603050405020304" pitchFamily="18" charset="0"/>
                <a:ea typeface="Times New Roman" panose="02020603050405020304" pitchFamily="18" charset="0"/>
                <a:cs typeface="Arial" panose="020B0604020202020204" pitchFamily="34" charset="0"/>
              </a:rPr>
              <a:t>nursing, 5</a:t>
            </a:r>
            <a:r>
              <a:rPr lang="en-US" sz="2800" kern="1200" baseline="30000" dirty="0">
                <a:solidFill>
                  <a:schemeClr val="tx1"/>
                </a:solidFill>
                <a:effectLst/>
                <a:latin typeface="Times New Roman" panose="02020603050405020304" pitchFamily="18" charset="0"/>
                <a:ea typeface="Times New Roman" panose="02020603050405020304" pitchFamily="18" charset="0"/>
                <a:cs typeface="Arial" panose="020B0604020202020204" pitchFamily="34" charset="0"/>
              </a:rPr>
              <a:t>th</a:t>
            </a:r>
            <a:r>
              <a:rPr lang="en-US" sz="2800" kern="1200" dirty="0">
                <a:solidFill>
                  <a:schemeClr val="tx1"/>
                </a:solidFill>
                <a:effectLst/>
                <a:latin typeface="Times New Roman" panose="02020603050405020304" pitchFamily="18" charset="0"/>
                <a:ea typeface="Times New Roman" panose="02020603050405020304" pitchFamily="18" charset="0"/>
                <a:cs typeface="Arial" panose="020B0604020202020204" pitchFamily="34" charset="0"/>
              </a:rPr>
              <a:t> edition, Jaypee brothers, Pp 646-652</a:t>
            </a:r>
            <a:endParaRPr lang="en-IN" sz="2800" dirty="0">
              <a:solidFill>
                <a:schemeClr val="tx1"/>
              </a:solidFill>
              <a:effectLst/>
              <a:latin typeface="Times New Roman" panose="02020603050405020304" pitchFamily="18" charset="0"/>
              <a:ea typeface="Times New Roman" panose="02020603050405020304" pitchFamily="18" charset="0"/>
            </a:endParaRPr>
          </a:p>
          <a:p>
            <a:pPr marL="0" indent="0">
              <a:lnSpc>
                <a:spcPts val="10"/>
              </a:lnSpc>
              <a:buNone/>
            </a:pPr>
            <a:endParaRPr lang="en-IN" sz="2800" dirty="0">
              <a:solidFill>
                <a:schemeClr val="tx1"/>
              </a:solidFill>
              <a:effectLst/>
              <a:latin typeface="Times New Roman" panose="02020603050405020304" pitchFamily="18" charset="0"/>
              <a:ea typeface="Times New Roman" panose="02020603050405020304" pitchFamily="18" charset="0"/>
            </a:endParaRPr>
          </a:p>
          <a:p>
            <a:pPr>
              <a:lnSpc>
                <a:spcPct val="75000"/>
              </a:lnSpc>
              <a:buFont typeface="Arial" panose="020B0604020202020204" pitchFamily="34" charset="0"/>
              <a:buChar char="•"/>
              <a:tabLst>
                <a:tab pos="393700" algn="l"/>
              </a:tabLst>
            </a:pPr>
            <a:r>
              <a:rPr lang="en-US" sz="2800" kern="1200" dirty="0">
                <a:solidFill>
                  <a:schemeClr val="tx1"/>
                </a:solidFill>
                <a:effectLst/>
                <a:latin typeface="Times New Roman" panose="02020603050405020304" pitchFamily="18" charset="0"/>
                <a:ea typeface="Times New Roman" panose="02020603050405020304" pitchFamily="18" charset="0"/>
                <a:cs typeface="Arial" panose="020B0604020202020204" pitchFamily="34" charset="0"/>
              </a:rPr>
              <a:t>(2019), National tuberculosis management guidelines 2019,Nepal.</a:t>
            </a:r>
            <a:endParaRPr lang="en-IN" sz="2800" dirty="0">
              <a:solidFill>
                <a:schemeClr val="tx1"/>
              </a:solidFill>
              <a:effectLst/>
              <a:latin typeface="Times New Roman" panose="02020603050405020304" pitchFamily="18" charset="0"/>
              <a:ea typeface="Times New Roman" panose="02020603050405020304" pitchFamily="18" charset="0"/>
            </a:endParaRPr>
          </a:p>
          <a:p>
            <a:pPr>
              <a:buFont typeface="Arial" panose="020B0604020202020204" pitchFamily="34" charset="0"/>
              <a:buChar char="•"/>
            </a:pPr>
            <a:endParaRPr lang="en-IN" sz="2800" dirty="0">
              <a:solidFill>
                <a:schemeClr val="tx1"/>
              </a:solidFill>
            </a:endParaRPr>
          </a:p>
        </p:txBody>
      </p:sp>
    </p:spTree>
    <p:extLst>
      <p:ext uri="{BB962C8B-B14F-4D97-AF65-F5344CB8AC3E}">
        <p14:creationId xmlns:p14="http://schemas.microsoft.com/office/powerpoint/2010/main" val="211044823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2BD9B-6590-EA33-6DE2-D36D27DD1AAE}"/>
              </a:ext>
            </a:extLst>
          </p:cNvPr>
          <p:cNvSpPr>
            <a:spLocks noGrp="1"/>
          </p:cNvSpPr>
          <p:nvPr>
            <p:ph type="title"/>
          </p:nvPr>
        </p:nvSpPr>
        <p:spPr/>
        <p:txBody>
          <a:bodyPr/>
          <a:lstStyle/>
          <a:p>
            <a:r>
              <a:rPr lang="en-IN" b="1" dirty="0">
                <a:solidFill>
                  <a:schemeClr val="tx1"/>
                </a:solidFill>
                <a:effectLst>
                  <a:outerShdw blurRad="38100" dist="38100" dir="2700000" algn="tl">
                    <a:srgbClr val="000000">
                      <a:alpha val="43137"/>
                    </a:srgbClr>
                  </a:outerShdw>
                </a:effectLst>
              </a:rPr>
              <a:t>Summary</a:t>
            </a:r>
          </a:p>
        </p:txBody>
      </p:sp>
      <p:sp>
        <p:nvSpPr>
          <p:cNvPr id="3" name="Content Placeholder 2">
            <a:extLst>
              <a:ext uri="{FF2B5EF4-FFF2-40B4-BE49-F238E27FC236}">
                <a16:creationId xmlns:a16="http://schemas.microsoft.com/office/drawing/2014/main" id="{7F3F89A2-5C3B-A48B-38A3-9E8296266D31}"/>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258112552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330CF-3CCE-CD26-8B7C-2E074969F513}"/>
              </a:ext>
            </a:extLst>
          </p:cNvPr>
          <p:cNvSpPr>
            <a:spLocks noGrp="1"/>
          </p:cNvSpPr>
          <p:nvPr>
            <p:ph type="title"/>
          </p:nvPr>
        </p:nvSpPr>
        <p:spPr/>
        <p:txBody>
          <a:bodyPr/>
          <a:lstStyle/>
          <a:p>
            <a:r>
              <a:rPr lang="en-IN" b="1" dirty="0">
                <a:solidFill>
                  <a:schemeClr val="tx1"/>
                </a:solidFill>
                <a:effectLst>
                  <a:outerShdw blurRad="38100" dist="38100" dir="2700000" algn="tl">
                    <a:srgbClr val="000000">
                      <a:alpha val="43137"/>
                    </a:srgbClr>
                  </a:outerShdw>
                </a:effectLst>
              </a:rPr>
              <a:t>Question</a:t>
            </a:r>
          </a:p>
        </p:txBody>
      </p:sp>
      <p:sp>
        <p:nvSpPr>
          <p:cNvPr id="3" name="Content Placeholder 2">
            <a:extLst>
              <a:ext uri="{FF2B5EF4-FFF2-40B4-BE49-F238E27FC236}">
                <a16:creationId xmlns:a16="http://schemas.microsoft.com/office/drawing/2014/main" id="{3FE2A596-C555-F75E-9D1E-7936F057A7BC}"/>
              </a:ext>
            </a:extLst>
          </p:cNvPr>
          <p:cNvSpPr>
            <a:spLocks noGrp="1"/>
          </p:cNvSpPr>
          <p:nvPr>
            <p:ph idx="1"/>
          </p:nvPr>
        </p:nvSpPr>
        <p:spPr>
          <a:xfrm>
            <a:off x="1097280" y="1737360"/>
            <a:ext cx="10947236" cy="4417414"/>
          </a:xfrm>
        </p:spPr>
        <p:txBody>
          <a:bodyPr>
            <a:normAutofit fontScale="92500" lnSpcReduction="20000"/>
          </a:bodyPr>
          <a:lstStyle/>
          <a:p>
            <a:r>
              <a:rPr lang="en-IN" sz="3000" b="1" dirty="0">
                <a:solidFill>
                  <a:schemeClr val="tx1"/>
                </a:solidFill>
              </a:rPr>
              <a:t>Fill in the blanks:</a:t>
            </a:r>
          </a:p>
          <a:p>
            <a:pPr marL="514350" indent="-514350">
              <a:buFont typeface="+mj-lt"/>
              <a:buAutoNum type="romanLcPeriod"/>
            </a:pPr>
            <a:r>
              <a:rPr lang="en-IN" sz="3000" dirty="0">
                <a:solidFill>
                  <a:schemeClr val="tx1"/>
                </a:solidFill>
              </a:rPr>
              <a:t>Causative agent of tuberculosis is ______.            </a:t>
            </a:r>
          </a:p>
          <a:p>
            <a:pPr marL="514350" indent="-514350">
              <a:buFont typeface="+mj-lt"/>
              <a:buAutoNum type="romanLcPeriod"/>
            </a:pPr>
            <a:r>
              <a:rPr lang="en-IN" sz="3000" dirty="0">
                <a:solidFill>
                  <a:schemeClr val="tx1"/>
                </a:solidFill>
              </a:rPr>
              <a:t>Mantoux test is the diagnostic test of _______.  </a:t>
            </a:r>
          </a:p>
          <a:p>
            <a:endParaRPr lang="en-IN" dirty="0">
              <a:solidFill>
                <a:schemeClr val="tx1"/>
              </a:solidFill>
            </a:endParaRPr>
          </a:p>
          <a:p>
            <a:pPr marL="0" indent="0">
              <a:buNone/>
            </a:pPr>
            <a:r>
              <a:rPr lang="en-IN" sz="3200" b="1" dirty="0">
                <a:solidFill>
                  <a:schemeClr val="tx1"/>
                </a:solidFill>
              </a:rPr>
              <a:t>Choose the correct one:</a:t>
            </a:r>
          </a:p>
          <a:p>
            <a:pPr marL="0" indent="0">
              <a:buNone/>
            </a:pPr>
            <a:r>
              <a:rPr lang="en-IN" sz="3000" dirty="0">
                <a:solidFill>
                  <a:schemeClr val="tx1"/>
                </a:solidFill>
              </a:rPr>
              <a:t>The full form of DOTS is</a:t>
            </a:r>
            <a:r>
              <a:rPr lang="en-IN" sz="3200" dirty="0">
                <a:solidFill>
                  <a:schemeClr val="tx1"/>
                </a:solidFill>
              </a:rPr>
              <a:t> :</a:t>
            </a:r>
          </a:p>
          <a:p>
            <a:pPr marL="514350" indent="-514350">
              <a:buFont typeface="+mj-lt"/>
              <a:buAutoNum type="romanLcPeriod"/>
            </a:pPr>
            <a:r>
              <a:rPr lang="en-IN" sz="3000" dirty="0">
                <a:solidFill>
                  <a:schemeClr val="tx1"/>
                </a:solidFill>
              </a:rPr>
              <a:t>Directly Observed Transient  Short course</a:t>
            </a:r>
          </a:p>
          <a:p>
            <a:pPr marL="514350" indent="-514350">
              <a:buFont typeface="+mj-lt"/>
              <a:buAutoNum type="romanLcPeriod"/>
            </a:pPr>
            <a:r>
              <a:rPr lang="en-IN" sz="3000" dirty="0">
                <a:solidFill>
                  <a:schemeClr val="tx1"/>
                </a:solidFill>
              </a:rPr>
              <a:t>Directly Observed Treatment, Short course</a:t>
            </a:r>
          </a:p>
          <a:p>
            <a:pPr marL="514350" indent="-514350">
              <a:buFont typeface="+mj-lt"/>
              <a:buAutoNum type="romanLcPeriod"/>
            </a:pPr>
            <a:r>
              <a:rPr lang="en-IN" sz="3000" dirty="0">
                <a:solidFill>
                  <a:schemeClr val="tx1"/>
                </a:solidFill>
              </a:rPr>
              <a:t>Directly Observed The Short course                            </a:t>
            </a:r>
          </a:p>
          <a:p>
            <a:pPr marL="514350" indent="-514350">
              <a:buFont typeface="+mj-lt"/>
              <a:buAutoNum type="romanLcPeriod"/>
            </a:pPr>
            <a:endParaRPr lang="en-IN" dirty="0">
              <a:solidFill>
                <a:schemeClr val="tx1"/>
              </a:solidFill>
            </a:endParaRPr>
          </a:p>
          <a:p>
            <a:endParaRPr lang="en-IN" dirty="0">
              <a:solidFill>
                <a:schemeClr val="tx1"/>
              </a:solidFill>
            </a:endParaRPr>
          </a:p>
        </p:txBody>
      </p:sp>
    </p:spTree>
    <p:extLst>
      <p:ext uri="{BB962C8B-B14F-4D97-AF65-F5344CB8AC3E}">
        <p14:creationId xmlns:p14="http://schemas.microsoft.com/office/powerpoint/2010/main" val="47469639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2DAA8-AFD9-3143-8AEE-BC3A28C2AD86}"/>
              </a:ext>
            </a:extLst>
          </p:cNvPr>
          <p:cNvSpPr>
            <a:spLocks noGrp="1"/>
          </p:cNvSpPr>
          <p:nvPr>
            <p:ph type="title"/>
          </p:nvPr>
        </p:nvSpPr>
        <p:spPr/>
        <p:txBody>
          <a:bodyPr/>
          <a:lstStyle/>
          <a:p>
            <a:r>
              <a:rPr lang="en-IN" b="1" dirty="0">
                <a:solidFill>
                  <a:schemeClr val="tx1"/>
                </a:solidFill>
                <a:effectLst>
                  <a:outerShdw blurRad="38100" dist="38100" dir="2700000" algn="tl">
                    <a:srgbClr val="000000">
                      <a:alpha val="43137"/>
                    </a:srgbClr>
                  </a:outerShdw>
                </a:effectLst>
              </a:rPr>
              <a:t>Home assignment</a:t>
            </a:r>
          </a:p>
        </p:txBody>
      </p:sp>
      <p:sp>
        <p:nvSpPr>
          <p:cNvPr id="3" name="Content Placeholder 2">
            <a:extLst>
              <a:ext uri="{FF2B5EF4-FFF2-40B4-BE49-F238E27FC236}">
                <a16:creationId xmlns:a16="http://schemas.microsoft.com/office/drawing/2014/main" id="{EAA847F1-9023-D17E-DEC0-4FC4949BC6DC}"/>
              </a:ext>
            </a:extLst>
          </p:cNvPr>
          <p:cNvSpPr>
            <a:spLocks noGrp="1"/>
          </p:cNvSpPr>
          <p:nvPr>
            <p:ph idx="1"/>
          </p:nvPr>
        </p:nvSpPr>
        <p:spPr/>
        <p:txBody>
          <a:bodyPr>
            <a:normAutofit/>
          </a:bodyPr>
          <a:lstStyle/>
          <a:p>
            <a:pPr>
              <a:buFont typeface="Arial" panose="020B0604020202020204" pitchFamily="34" charset="0"/>
              <a:buChar char="•"/>
            </a:pPr>
            <a:r>
              <a:rPr lang="en-IN" sz="3000" dirty="0">
                <a:solidFill>
                  <a:schemeClr val="tx1"/>
                </a:solidFill>
              </a:rPr>
              <a:t>Define Tuberculosis. List out risk factors and mode of transmission of tuberculosis.</a:t>
            </a:r>
          </a:p>
          <a:p>
            <a:pPr>
              <a:buFont typeface="Arial" panose="020B0604020202020204" pitchFamily="34" charset="0"/>
              <a:buChar char="•"/>
            </a:pPr>
            <a:r>
              <a:rPr lang="en-IN" sz="3000" dirty="0">
                <a:solidFill>
                  <a:schemeClr val="tx1"/>
                </a:solidFill>
              </a:rPr>
              <a:t>Explain the medical and nursing management of tuberculosis.</a:t>
            </a:r>
          </a:p>
        </p:txBody>
      </p:sp>
    </p:spTree>
    <p:extLst>
      <p:ext uri="{BB962C8B-B14F-4D97-AF65-F5344CB8AC3E}">
        <p14:creationId xmlns:p14="http://schemas.microsoft.com/office/powerpoint/2010/main" val="146031646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FEEAF-D405-1BA5-FDE9-C835CBBD6173}"/>
              </a:ext>
            </a:extLst>
          </p:cNvPr>
          <p:cNvSpPr>
            <a:spLocks noGrp="1"/>
          </p:cNvSpPr>
          <p:nvPr>
            <p:ph type="title"/>
          </p:nvPr>
        </p:nvSpPr>
        <p:spPr/>
        <p:txBody>
          <a:bodyPr/>
          <a:lstStyle/>
          <a:p>
            <a:r>
              <a:rPr lang="en-IN" b="1" dirty="0">
                <a:solidFill>
                  <a:schemeClr val="tx1"/>
                </a:solidFill>
                <a:effectLst>
                  <a:outerShdw blurRad="38100" dist="38100" dir="2700000" algn="tl">
                    <a:srgbClr val="000000">
                      <a:alpha val="43137"/>
                    </a:srgbClr>
                  </a:outerShdw>
                </a:effectLst>
              </a:rPr>
              <a:t>Plan for next class</a:t>
            </a:r>
          </a:p>
        </p:txBody>
      </p:sp>
      <p:sp>
        <p:nvSpPr>
          <p:cNvPr id="3" name="Content Placeholder 2">
            <a:extLst>
              <a:ext uri="{FF2B5EF4-FFF2-40B4-BE49-F238E27FC236}">
                <a16:creationId xmlns:a16="http://schemas.microsoft.com/office/drawing/2014/main" id="{5C03BC44-142A-8A73-E3E5-00B451569F41}"/>
              </a:ext>
            </a:extLst>
          </p:cNvPr>
          <p:cNvSpPr>
            <a:spLocks noGrp="1"/>
          </p:cNvSpPr>
          <p:nvPr>
            <p:ph idx="1"/>
          </p:nvPr>
        </p:nvSpPr>
        <p:spPr/>
        <p:txBody>
          <a:bodyPr>
            <a:normAutofit/>
          </a:bodyPr>
          <a:lstStyle/>
          <a:p>
            <a:r>
              <a:rPr lang="en-IN" sz="3000" dirty="0">
                <a:solidFill>
                  <a:schemeClr val="tx1"/>
                </a:solidFill>
              </a:rPr>
              <a:t>We will discuss about sub-fertility in our next class</a:t>
            </a:r>
          </a:p>
        </p:txBody>
      </p:sp>
    </p:spTree>
    <p:extLst>
      <p:ext uri="{BB962C8B-B14F-4D97-AF65-F5344CB8AC3E}">
        <p14:creationId xmlns:p14="http://schemas.microsoft.com/office/powerpoint/2010/main" val="167872501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E45A5-B56E-D681-03B6-43E9F46B2C5B}"/>
              </a:ext>
            </a:extLst>
          </p:cNvPr>
          <p:cNvSpPr>
            <a:spLocks noGrp="1"/>
          </p:cNvSpPr>
          <p:nvPr>
            <p:ph type="title"/>
          </p:nvPr>
        </p:nvSpPr>
        <p:spPr/>
        <p:txBody>
          <a:bodyPr/>
          <a:lstStyle/>
          <a:p>
            <a:endParaRPr lang="en-IN"/>
          </a:p>
        </p:txBody>
      </p:sp>
      <p:pic>
        <p:nvPicPr>
          <p:cNvPr id="9" name="Content Placeholder 8">
            <a:extLst>
              <a:ext uri="{FF2B5EF4-FFF2-40B4-BE49-F238E27FC236}">
                <a16:creationId xmlns:a16="http://schemas.microsoft.com/office/drawing/2014/main" id="{F1CFB5B9-4C73-8728-F037-5275F1370C7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86813"/>
            <a:ext cx="12260826" cy="6971070"/>
          </a:xfrm>
        </p:spPr>
      </p:pic>
    </p:spTree>
    <p:extLst>
      <p:ext uri="{BB962C8B-B14F-4D97-AF65-F5344CB8AC3E}">
        <p14:creationId xmlns:p14="http://schemas.microsoft.com/office/powerpoint/2010/main" val="11609867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93AC41F-5A2C-1AF2-5360-BBE71911F51C}"/>
              </a:ext>
            </a:extLst>
          </p:cNvPr>
          <p:cNvSpPr>
            <a:spLocks noGrp="1"/>
          </p:cNvSpPr>
          <p:nvPr>
            <p:ph type="title"/>
          </p:nvPr>
        </p:nvSpPr>
        <p:spPr/>
        <p:txBody>
          <a:bodyPr/>
          <a:lstStyle/>
          <a:p>
            <a:r>
              <a:rPr lang="en-IN" b="1" dirty="0">
                <a:solidFill>
                  <a:schemeClr val="tx1"/>
                </a:solidFill>
                <a:effectLst>
                  <a:outerShdw blurRad="38100" dist="38100" dir="2700000" algn="tl">
                    <a:srgbClr val="000000">
                      <a:alpha val="43137"/>
                    </a:srgbClr>
                  </a:outerShdw>
                </a:effectLst>
              </a:rPr>
              <a:t>Introduction</a:t>
            </a:r>
          </a:p>
        </p:txBody>
      </p:sp>
      <p:sp>
        <p:nvSpPr>
          <p:cNvPr id="5" name="Content Placeholder 4">
            <a:extLst>
              <a:ext uri="{FF2B5EF4-FFF2-40B4-BE49-F238E27FC236}">
                <a16:creationId xmlns:a16="http://schemas.microsoft.com/office/drawing/2014/main" id="{711250F6-3268-5628-E8E8-18896B4E7701}"/>
              </a:ext>
            </a:extLst>
          </p:cNvPr>
          <p:cNvSpPr>
            <a:spLocks noGrp="1"/>
          </p:cNvSpPr>
          <p:nvPr>
            <p:ph idx="1"/>
          </p:nvPr>
        </p:nvSpPr>
        <p:spPr/>
        <p:txBody>
          <a:bodyPr>
            <a:normAutofit/>
          </a:bodyPr>
          <a:lstStyle/>
          <a:p>
            <a:pPr algn="just">
              <a:buFont typeface="Arial" panose="020B0604020202020204" pitchFamily="34" charset="0"/>
              <a:buChar char="•"/>
            </a:pPr>
            <a:r>
              <a:rPr lang="en-IN" sz="3000" dirty="0">
                <a:solidFill>
                  <a:schemeClr val="tx1"/>
                </a:solidFill>
              </a:rPr>
              <a:t>Tuberculosis is an infectious disease caused by mycobacterium tuberculosis, an aerobic acid-fast bacillus.</a:t>
            </a:r>
          </a:p>
          <a:p>
            <a:pPr algn="just">
              <a:buFont typeface="Arial" panose="020B0604020202020204" pitchFamily="34" charset="0"/>
              <a:buChar char="•"/>
            </a:pPr>
            <a:endParaRPr lang="en-IN" sz="3000" dirty="0">
              <a:solidFill>
                <a:schemeClr val="tx1"/>
              </a:solidFill>
            </a:endParaRPr>
          </a:p>
          <a:p>
            <a:pPr algn="just">
              <a:buFont typeface="Arial" panose="020B0604020202020204" pitchFamily="34" charset="0"/>
              <a:buChar char="•"/>
            </a:pPr>
            <a:r>
              <a:rPr lang="en-IN" sz="3000" dirty="0">
                <a:solidFill>
                  <a:schemeClr val="tx1"/>
                </a:solidFill>
              </a:rPr>
              <a:t>It primarily affects the lungs (Pulmonary Tuberculosis) although others areas such as kidney, liver, brain, lymph node and abdomen may be affected as well known as Extra Pulmonary Tuberculosis.</a:t>
            </a:r>
          </a:p>
        </p:txBody>
      </p:sp>
    </p:spTree>
    <p:extLst>
      <p:ext uri="{BB962C8B-B14F-4D97-AF65-F5344CB8AC3E}">
        <p14:creationId xmlns:p14="http://schemas.microsoft.com/office/powerpoint/2010/main" val="41965364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6DF83-6752-AE85-5064-857B763CE88E}"/>
              </a:ext>
            </a:extLst>
          </p:cNvPr>
          <p:cNvSpPr>
            <a:spLocks noGrp="1"/>
          </p:cNvSpPr>
          <p:nvPr>
            <p:ph type="title"/>
          </p:nvPr>
        </p:nvSpPr>
        <p:spPr/>
        <p:txBody>
          <a:bodyPr/>
          <a:lstStyle/>
          <a:p>
            <a:r>
              <a:rPr lang="en-IN" b="1" dirty="0">
                <a:solidFill>
                  <a:schemeClr val="tx1"/>
                </a:solidFill>
                <a:effectLst>
                  <a:outerShdw blurRad="38100" dist="38100" dir="2700000" algn="tl">
                    <a:srgbClr val="000000">
                      <a:alpha val="43137"/>
                    </a:srgbClr>
                  </a:outerShdw>
                </a:effectLst>
              </a:rPr>
              <a:t>Epidemiology</a:t>
            </a:r>
          </a:p>
        </p:txBody>
      </p:sp>
      <p:sp>
        <p:nvSpPr>
          <p:cNvPr id="3" name="Content Placeholder 2">
            <a:extLst>
              <a:ext uri="{FF2B5EF4-FFF2-40B4-BE49-F238E27FC236}">
                <a16:creationId xmlns:a16="http://schemas.microsoft.com/office/drawing/2014/main" id="{653BAABA-CF5E-5A7D-0D0F-E7686DB7235B}"/>
              </a:ext>
            </a:extLst>
          </p:cNvPr>
          <p:cNvSpPr>
            <a:spLocks noGrp="1"/>
          </p:cNvSpPr>
          <p:nvPr>
            <p:ph idx="1"/>
          </p:nvPr>
        </p:nvSpPr>
        <p:spPr/>
        <p:txBody>
          <a:bodyPr>
            <a:noAutofit/>
          </a:bodyPr>
          <a:lstStyle/>
          <a:p>
            <a:pPr>
              <a:buFont typeface="Arial" panose="020B0604020202020204" pitchFamily="34" charset="0"/>
              <a:buChar char="•"/>
            </a:pPr>
            <a:r>
              <a:rPr lang="en-US" sz="3000" b="1" dirty="0">
                <a:solidFill>
                  <a:schemeClr val="tx1"/>
                </a:solidFill>
              </a:rPr>
              <a:t>World Health Organization report </a:t>
            </a:r>
            <a:r>
              <a:rPr lang="en-US" sz="3000" dirty="0">
                <a:solidFill>
                  <a:schemeClr val="tx1"/>
                </a:solidFill>
              </a:rPr>
              <a:t>of 2022</a:t>
            </a:r>
          </a:p>
          <a:p>
            <a:pPr>
              <a:buFont typeface="Arial" panose="020B0604020202020204" pitchFamily="34" charset="0"/>
              <a:buChar char="•"/>
            </a:pPr>
            <a:r>
              <a:rPr lang="en-US" sz="3000" dirty="0">
                <a:solidFill>
                  <a:schemeClr val="tx1"/>
                </a:solidFill>
              </a:rPr>
              <a:t>10.6 million people become ill with tuberculosis in 2021,compared with 10.1 million in 2020.</a:t>
            </a:r>
          </a:p>
          <a:p>
            <a:pPr>
              <a:buFont typeface="Arial" panose="020B0604020202020204" pitchFamily="34" charset="0"/>
              <a:buChar char="•"/>
            </a:pPr>
            <a:r>
              <a:rPr lang="en-US" sz="3000" dirty="0">
                <a:solidFill>
                  <a:schemeClr val="tx1"/>
                </a:solidFill>
              </a:rPr>
              <a:t>1.6 million people died from tuberculosis in 2021 compared with 1.5 million in 2020.</a:t>
            </a:r>
          </a:p>
          <a:p>
            <a:pPr>
              <a:buFont typeface="Arial" panose="020B0604020202020204" pitchFamily="34" charset="0"/>
              <a:buChar char="•"/>
            </a:pPr>
            <a:r>
              <a:rPr lang="en-US" sz="3000" dirty="0">
                <a:solidFill>
                  <a:schemeClr val="tx1"/>
                </a:solidFill>
              </a:rPr>
              <a:t>6 million men, 3.4 million women and 1.2 million children</a:t>
            </a:r>
          </a:p>
          <a:p>
            <a:pPr>
              <a:buFont typeface="Arial" panose="020B0604020202020204" pitchFamily="34" charset="0"/>
              <a:buChar char="•"/>
            </a:pPr>
            <a:endParaRPr lang="en-IN" sz="3000" dirty="0">
              <a:solidFill>
                <a:schemeClr val="tx1"/>
              </a:solidFill>
            </a:endParaRPr>
          </a:p>
        </p:txBody>
      </p:sp>
    </p:spTree>
    <p:extLst>
      <p:ext uri="{BB962C8B-B14F-4D97-AF65-F5344CB8AC3E}">
        <p14:creationId xmlns:p14="http://schemas.microsoft.com/office/powerpoint/2010/main" val="41763690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9A90C-6738-502B-DC10-531DE7EA2529}"/>
              </a:ext>
            </a:extLst>
          </p:cNvPr>
          <p:cNvSpPr>
            <a:spLocks noGrp="1"/>
          </p:cNvSpPr>
          <p:nvPr>
            <p:ph type="title"/>
          </p:nvPr>
        </p:nvSpPr>
        <p:spPr/>
        <p:txBody>
          <a:bodyPr>
            <a:normAutofit/>
          </a:bodyPr>
          <a:lstStyle/>
          <a:p>
            <a:r>
              <a:rPr lang="en-IN" sz="3800" b="1" dirty="0">
                <a:solidFill>
                  <a:schemeClr val="tx1"/>
                </a:solidFill>
                <a:effectLst>
                  <a:outerShdw blurRad="38100" dist="38100" dir="2700000" algn="tl">
                    <a:srgbClr val="000000">
                      <a:alpha val="43137"/>
                    </a:srgbClr>
                  </a:outerShdw>
                </a:effectLst>
              </a:rPr>
              <a:t>Nepal</a:t>
            </a:r>
          </a:p>
        </p:txBody>
      </p:sp>
      <p:sp>
        <p:nvSpPr>
          <p:cNvPr id="3" name="Content Placeholder 2">
            <a:extLst>
              <a:ext uri="{FF2B5EF4-FFF2-40B4-BE49-F238E27FC236}">
                <a16:creationId xmlns:a16="http://schemas.microsoft.com/office/drawing/2014/main" id="{DCFF19CA-4F18-81BE-D7F5-408E30BD3B98}"/>
              </a:ext>
            </a:extLst>
          </p:cNvPr>
          <p:cNvSpPr>
            <a:spLocks noGrp="1"/>
          </p:cNvSpPr>
          <p:nvPr>
            <p:ph idx="1"/>
          </p:nvPr>
        </p:nvSpPr>
        <p:spPr>
          <a:xfrm>
            <a:off x="1097280" y="1845733"/>
            <a:ext cx="10170488" cy="4427247"/>
          </a:xfrm>
        </p:spPr>
        <p:txBody>
          <a:bodyPr>
            <a:noAutofit/>
          </a:bodyPr>
          <a:lstStyle/>
          <a:p>
            <a:pPr algn="just">
              <a:buFont typeface="Arial" panose="020B0604020202020204" pitchFamily="34" charset="0"/>
              <a:buChar char="•"/>
            </a:pPr>
            <a:r>
              <a:rPr lang="en-IN" sz="3000" dirty="0">
                <a:solidFill>
                  <a:schemeClr val="tx1"/>
                </a:solidFill>
              </a:rPr>
              <a:t>117000 people are living in Nepal with Tuberculosis</a:t>
            </a:r>
          </a:p>
          <a:p>
            <a:pPr algn="just">
              <a:buFont typeface="Arial" panose="020B0604020202020204" pitchFamily="34" charset="0"/>
              <a:buChar char="•"/>
            </a:pPr>
            <a:endParaRPr lang="en-IN" sz="3000" dirty="0">
              <a:solidFill>
                <a:schemeClr val="tx1"/>
              </a:solidFill>
            </a:endParaRPr>
          </a:p>
          <a:p>
            <a:pPr algn="just">
              <a:buFont typeface="Arial" panose="020B0604020202020204" pitchFamily="34" charset="0"/>
              <a:buChar char="•"/>
            </a:pPr>
            <a:r>
              <a:rPr lang="en-IN" sz="3000" dirty="0">
                <a:solidFill>
                  <a:schemeClr val="tx1"/>
                </a:solidFill>
              </a:rPr>
              <a:t>69000 people developed Tuberculosis in 2018</a:t>
            </a:r>
          </a:p>
          <a:p>
            <a:pPr algn="just">
              <a:buFont typeface="Arial" panose="020B0604020202020204" pitchFamily="34" charset="0"/>
              <a:buChar char="•"/>
            </a:pPr>
            <a:endParaRPr lang="en-IN" sz="3000" dirty="0">
              <a:solidFill>
                <a:schemeClr val="tx1"/>
              </a:solidFill>
            </a:endParaRPr>
          </a:p>
          <a:p>
            <a:pPr algn="just">
              <a:buFont typeface="Arial" panose="020B0604020202020204" pitchFamily="34" charset="0"/>
              <a:buChar char="•"/>
            </a:pPr>
            <a:r>
              <a:rPr lang="en-IN" sz="3000" dirty="0">
                <a:solidFill>
                  <a:schemeClr val="tx1"/>
                </a:solidFill>
              </a:rPr>
              <a:t>The Tuberculosis incidence (new cases) was found to be higher (1.6 times) than previously thought.</a:t>
            </a:r>
          </a:p>
          <a:p>
            <a:pPr marL="0" indent="0" algn="just">
              <a:buNone/>
            </a:pPr>
            <a:r>
              <a:rPr lang="en-IN" sz="2400" dirty="0">
                <a:solidFill>
                  <a:schemeClr val="tx1"/>
                </a:solidFill>
              </a:rPr>
              <a:t>             </a:t>
            </a:r>
            <a:r>
              <a:rPr lang="en-IN" sz="2400" b="1" i="0" dirty="0">
                <a:solidFill>
                  <a:srgbClr val="3C4245"/>
                </a:solidFill>
                <a:effectLst/>
                <a:latin typeface="Arial" panose="020B0604020202020204" pitchFamily="34" charset="0"/>
              </a:rPr>
              <a:t> </a:t>
            </a:r>
            <a:r>
              <a:rPr lang="en-IN" sz="2400" b="1" i="0" dirty="0">
                <a:solidFill>
                  <a:schemeClr val="tx1"/>
                </a:solidFill>
                <a:effectLst/>
                <a:latin typeface="Arial" panose="020B0604020202020204" pitchFamily="34" charset="0"/>
              </a:rPr>
              <a:t>The National Tuberculosis Prevalence Survey (TBPS) 2018-19</a:t>
            </a:r>
          </a:p>
          <a:p>
            <a:pPr algn="just">
              <a:buFont typeface="Arial" panose="020B0604020202020204" pitchFamily="34" charset="0"/>
              <a:buChar char="•"/>
            </a:pPr>
            <a:endParaRPr lang="en-IN" sz="3000" dirty="0">
              <a:solidFill>
                <a:schemeClr val="tx1"/>
              </a:solidFill>
            </a:endParaRPr>
          </a:p>
        </p:txBody>
      </p:sp>
    </p:spTree>
    <p:extLst>
      <p:ext uri="{BB962C8B-B14F-4D97-AF65-F5344CB8AC3E}">
        <p14:creationId xmlns:p14="http://schemas.microsoft.com/office/powerpoint/2010/main" val="15872188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B570E-DC95-3E7A-CA44-73B6AA41DB0A}"/>
              </a:ext>
            </a:extLst>
          </p:cNvPr>
          <p:cNvSpPr>
            <a:spLocks noGrp="1"/>
          </p:cNvSpPr>
          <p:nvPr>
            <p:ph type="title"/>
          </p:nvPr>
        </p:nvSpPr>
        <p:spPr/>
        <p:txBody>
          <a:bodyPr/>
          <a:lstStyle/>
          <a:p>
            <a:r>
              <a:rPr lang="en-IN" b="1" dirty="0">
                <a:solidFill>
                  <a:schemeClr val="tx1"/>
                </a:solidFill>
                <a:effectLst>
                  <a:outerShdw blurRad="38100" dist="38100" dir="2700000" algn="tl">
                    <a:srgbClr val="000000">
                      <a:alpha val="43137"/>
                    </a:srgbClr>
                  </a:outerShdw>
                </a:effectLst>
              </a:rPr>
              <a:t>Causative agent</a:t>
            </a:r>
          </a:p>
        </p:txBody>
      </p:sp>
      <p:sp>
        <p:nvSpPr>
          <p:cNvPr id="3" name="Content Placeholder 2">
            <a:extLst>
              <a:ext uri="{FF2B5EF4-FFF2-40B4-BE49-F238E27FC236}">
                <a16:creationId xmlns:a16="http://schemas.microsoft.com/office/drawing/2014/main" id="{F4C3B736-3100-A147-0090-D1B59C1FDD5E}"/>
              </a:ext>
            </a:extLst>
          </p:cNvPr>
          <p:cNvSpPr>
            <a:spLocks noGrp="1"/>
          </p:cNvSpPr>
          <p:nvPr>
            <p:ph idx="1"/>
          </p:nvPr>
        </p:nvSpPr>
        <p:spPr>
          <a:xfrm>
            <a:off x="78658" y="1845733"/>
            <a:ext cx="12113342" cy="4456743"/>
          </a:xfrm>
        </p:spPr>
        <p:txBody>
          <a:bodyPr>
            <a:normAutofit/>
          </a:bodyPr>
          <a:lstStyle/>
          <a:p>
            <a:pPr marL="0" lvl="0" indent="0" algn="just">
              <a:lnSpc>
                <a:spcPct val="107000"/>
              </a:lnSpc>
              <a:spcAft>
                <a:spcPts val="800"/>
              </a:spcAft>
              <a:buNone/>
            </a:pP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0" indent="0" algn="just">
              <a:lnSpc>
                <a:spcPct val="107000"/>
              </a:lnSpc>
              <a:spcAft>
                <a:spcPts val="800"/>
              </a:spcAft>
              <a:buNone/>
            </a:pP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0" indent="0" algn="just">
              <a:lnSpc>
                <a:spcPct val="107000"/>
              </a:lnSpc>
              <a:spcAft>
                <a:spcPts val="800"/>
              </a:spcAft>
              <a:buNone/>
            </a:pPr>
            <a:endParaRPr lang="en-IN" sz="3000" dirty="0">
              <a:solidFill>
                <a:schemeClr val="tx1"/>
              </a:solidFill>
              <a:latin typeface="Calibri" panose="020F0502020204030204" pitchFamily="34" charset="0"/>
              <a:ea typeface="Calibri" panose="020F0502020204030204" pitchFamily="34" charset="0"/>
              <a:cs typeface="Cordia New" panose="020B0304020202020204" pitchFamily="34" charset="-34"/>
            </a:endParaRPr>
          </a:p>
          <a:p>
            <a:pPr marL="0" indent="0" algn="just">
              <a:lnSpc>
                <a:spcPct val="107000"/>
              </a:lnSpc>
              <a:spcAft>
                <a:spcPts val="800"/>
              </a:spcAft>
              <a:buNone/>
            </a:pPr>
            <a:endPar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endParaRPr>
          </a:p>
          <a:p>
            <a:pPr marL="0" indent="0" algn="just">
              <a:lnSpc>
                <a:spcPct val="107000"/>
              </a:lnSpc>
              <a:spcAft>
                <a:spcPts val="800"/>
              </a:spcAft>
              <a:buNone/>
            </a:pPr>
            <a:r>
              <a:rPr lang="en-IN" sz="3000" dirty="0">
                <a:solidFill>
                  <a:schemeClr val="tx1"/>
                </a:solidFill>
                <a:latin typeface="Calibri" panose="020F0502020204030204" pitchFamily="34" charset="0"/>
                <a:ea typeface="Calibri" panose="020F0502020204030204" pitchFamily="34" charset="0"/>
                <a:cs typeface="Cordia New" panose="020B0304020202020204" pitchFamily="34" charset="-34"/>
              </a:rPr>
              <a:t>Mycobacterium tuberculosis                     Mycobacterium </a:t>
            </a:r>
            <a:r>
              <a:rPr lang="en-IN" sz="3000" dirty="0" err="1">
                <a:solidFill>
                  <a:schemeClr val="tx1"/>
                </a:solidFill>
                <a:latin typeface="Calibri" panose="020F0502020204030204" pitchFamily="34" charset="0"/>
                <a:ea typeface="Calibri" panose="020F0502020204030204" pitchFamily="34" charset="0"/>
                <a:cs typeface="Cordia New" panose="020B0304020202020204" pitchFamily="34" charset="-34"/>
              </a:rPr>
              <a:t>Bovis</a:t>
            </a:r>
            <a:endParaRPr lang="en-IN" sz="3000" dirty="0">
              <a:solidFill>
                <a:schemeClr val="tx1"/>
              </a:solidFill>
              <a:latin typeface="Calibri" panose="020F0502020204030204" pitchFamily="34" charset="0"/>
              <a:ea typeface="Calibri" panose="020F0502020204030204" pitchFamily="34" charset="0"/>
              <a:cs typeface="Cordia New" panose="020B0304020202020204" pitchFamily="34" charset="-34"/>
            </a:endParaRPr>
          </a:p>
          <a:p>
            <a:pPr marL="0" indent="0" algn="just">
              <a:lnSpc>
                <a:spcPct val="107000"/>
              </a:lnSpc>
              <a:spcAft>
                <a:spcPts val="800"/>
              </a:spcAft>
              <a:buNone/>
            </a:pPr>
            <a:r>
              <a:rPr lang="en-IN" sz="3000" dirty="0">
                <a:solidFill>
                  <a:schemeClr val="tx1"/>
                </a:solidFill>
                <a:effectLst/>
                <a:latin typeface="Calibri" panose="020F0502020204030204" pitchFamily="34" charset="0"/>
                <a:ea typeface="Calibri" panose="020F0502020204030204" pitchFamily="34" charset="0"/>
                <a:cs typeface="Cordia New" panose="020B0304020202020204" pitchFamily="34" charset="-34"/>
              </a:rPr>
              <a:t>(Human type)                                                (Bovine type)</a:t>
            </a:r>
          </a:p>
        </p:txBody>
      </p:sp>
      <p:pic>
        <p:nvPicPr>
          <p:cNvPr id="5" name="Picture 4">
            <a:extLst>
              <a:ext uri="{FF2B5EF4-FFF2-40B4-BE49-F238E27FC236}">
                <a16:creationId xmlns:a16="http://schemas.microsoft.com/office/drawing/2014/main" id="{41D478C2-2A4F-CBC4-427D-BA537E8060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37360"/>
            <a:ext cx="5249443" cy="2743200"/>
          </a:xfrm>
          <a:prstGeom prst="rect">
            <a:avLst/>
          </a:prstGeom>
        </p:spPr>
      </p:pic>
      <p:pic>
        <p:nvPicPr>
          <p:cNvPr id="7" name="Picture 6">
            <a:extLst>
              <a:ext uri="{FF2B5EF4-FFF2-40B4-BE49-F238E27FC236}">
                <a16:creationId xmlns:a16="http://schemas.microsoft.com/office/drawing/2014/main" id="{D2B594CC-9FBC-10B8-4622-DB1B161720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1061" y="1737361"/>
            <a:ext cx="6040939" cy="2743200"/>
          </a:xfrm>
          <a:prstGeom prst="rect">
            <a:avLst/>
          </a:prstGeom>
        </p:spPr>
      </p:pic>
    </p:spTree>
    <p:extLst>
      <p:ext uri="{BB962C8B-B14F-4D97-AF65-F5344CB8AC3E}">
        <p14:creationId xmlns:p14="http://schemas.microsoft.com/office/powerpoint/2010/main" val="3834518922"/>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
  <TotalTime>837</TotalTime>
  <Words>2187</Words>
  <Application>Microsoft Office PowerPoint</Application>
  <PresentationFormat>Widescreen</PresentationFormat>
  <Paragraphs>381</Paragraphs>
  <Slides>59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59</vt:i4>
      </vt:variant>
    </vt:vector>
  </HeadingPairs>
  <TitlesOfParts>
    <vt:vector size="66" baseType="lpstr">
      <vt:lpstr>Arial</vt:lpstr>
      <vt:lpstr>Calibri</vt:lpstr>
      <vt:lpstr>Calibri Light</vt:lpstr>
      <vt:lpstr>Symbol</vt:lpstr>
      <vt:lpstr>Times New Roman</vt:lpstr>
      <vt:lpstr>Wingdings</vt:lpstr>
      <vt:lpstr>Retrospect</vt:lpstr>
      <vt:lpstr>PowerPoint Presentation</vt:lpstr>
      <vt:lpstr>PowerPoint Presentation</vt:lpstr>
      <vt:lpstr>General Objective</vt:lpstr>
      <vt:lpstr>Specific objectives</vt:lpstr>
      <vt:lpstr>Contd…</vt:lpstr>
      <vt:lpstr>Introduction</vt:lpstr>
      <vt:lpstr>Epidemiology</vt:lpstr>
      <vt:lpstr>Nepal</vt:lpstr>
      <vt:lpstr>Causative agent</vt:lpstr>
      <vt:lpstr>Risk factors</vt:lpstr>
      <vt:lpstr>Contd of risk factors</vt:lpstr>
      <vt:lpstr>        Reasons for increasing incidence of Tuberculosis:</vt:lpstr>
      <vt:lpstr>Mode of transmission</vt:lpstr>
      <vt:lpstr>Contd of mode of transmission:</vt:lpstr>
      <vt:lpstr>Pathophysiology</vt:lpstr>
      <vt:lpstr>PowerPoint Presentation</vt:lpstr>
      <vt:lpstr>PowerPoint Presentation</vt:lpstr>
      <vt:lpstr>Spread of tuberculosis</vt:lpstr>
      <vt:lpstr>Incubation period</vt:lpstr>
      <vt:lpstr>Sign and Symptoms of tuberculosis</vt:lpstr>
      <vt:lpstr>PowerPoint Presentation</vt:lpstr>
      <vt:lpstr>Pulmonary Symptoms</vt:lpstr>
      <vt:lpstr>Extra pulmonary tuberculosis symptoms</vt:lpstr>
      <vt:lpstr>PowerPoint Presentation</vt:lpstr>
      <vt:lpstr>Diagnostic test</vt:lpstr>
      <vt:lpstr>PowerPoint Presentation</vt:lpstr>
      <vt:lpstr>PowerPoint Presentation</vt:lpstr>
      <vt:lpstr>Medical management</vt:lpstr>
      <vt:lpstr>Contd…..</vt:lpstr>
      <vt:lpstr>PowerPoint Presentation</vt:lpstr>
      <vt:lpstr>PowerPoint Presentation</vt:lpstr>
      <vt:lpstr>PowerPoint Presentation</vt:lpstr>
      <vt:lpstr>The commonest DR/MDR-TB regimen used in Nepal are:</vt:lpstr>
      <vt:lpstr>PowerPoint Presentation</vt:lpstr>
      <vt:lpstr>Longer Regimen 1:</vt:lpstr>
      <vt:lpstr>Longer regimen 2:</vt:lpstr>
      <vt:lpstr>Complication of tuberculosis</vt:lpstr>
      <vt:lpstr>Complication</vt:lpstr>
      <vt:lpstr>Nursing management</vt:lpstr>
      <vt:lpstr> Assessment</vt:lpstr>
      <vt:lpstr>Contd…</vt:lpstr>
      <vt:lpstr>Nursing Diagnosis</vt:lpstr>
      <vt:lpstr>Contd…</vt:lpstr>
      <vt:lpstr>Nursing Intervention</vt:lpstr>
      <vt:lpstr>Hyperthermia</vt:lpstr>
      <vt:lpstr>Imbalanced nutrition</vt:lpstr>
      <vt:lpstr>Contd of imbalanced nutrition</vt:lpstr>
      <vt:lpstr>Deficient knowledge about preventive measures</vt:lpstr>
      <vt:lpstr>PowerPoint Presentation</vt:lpstr>
      <vt:lpstr>Prevention</vt:lpstr>
      <vt:lpstr>Contd….</vt:lpstr>
      <vt:lpstr>PowerPoint Presentation</vt:lpstr>
      <vt:lpstr>References</vt:lpstr>
      <vt:lpstr>Contd…</vt:lpstr>
      <vt:lpstr>Summary</vt:lpstr>
      <vt:lpstr>Question</vt:lpstr>
      <vt:lpstr>Home assignment</vt:lpstr>
      <vt:lpstr>Plan for next class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SushmitaGurung23@outlook.com</dc:creator>
  <cp:lastModifiedBy>SushmitaGurung23@outlook.com</cp:lastModifiedBy>
  <cp:revision>17</cp:revision>
  <dcterms:created xsi:type="dcterms:W3CDTF">2023-03-05T08:45:53Z</dcterms:created>
  <dcterms:modified xsi:type="dcterms:W3CDTF">2023-03-09T14:48:58Z</dcterms:modified>
</cp:coreProperties>
</file>

<file path=docProps/thumbnail.jpeg>
</file>